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80" r:id="rId2"/>
  </p:sldMasterIdLst>
  <p:notesMasterIdLst>
    <p:notesMasterId r:id="rId31"/>
  </p:notesMasterIdLst>
  <p:handoutMasterIdLst>
    <p:handoutMasterId r:id="rId32"/>
  </p:handoutMasterIdLst>
  <p:sldIdLst>
    <p:sldId id="319" r:id="rId3"/>
    <p:sldId id="344" r:id="rId4"/>
    <p:sldId id="604" r:id="rId5"/>
    <p:sldId id="346" r:id="rId6"/>
    <p:sldId id="351" r:id="rId7"/>
    <p:sldId id="343" r:id="rId8"/>
    <p:sldId id="345" r:id="rId9"/>
    <p:sldId id="347" r:id="rId10"/>
    <p:sldId id="348" r:id="rId11"/>
    <p:sldId id="350" r:id="rId12"/>
    <p:sldId id="352" r:id="rId13"/>
    <p:sldId id="353" r:id="rId14"/>
    <p:sldId id="354" r:id="rId15"/>
    <p:sldId id="355" r:id="rId16"/>
    <p:sldId id="356" r:id="rId17"/>
    <p:sldId id="596" r:id="rId18"/>
    <p:sldId id="603" r:id="rId19"/>
    <p:sldId id="598" r:id="rId20"/>
    <p:sldId id="599" r:id="rId21"/>
    <p:sldId id="597" r:id="rId22"/>
    <p:sldId id="601" r:id="rId23"/>
    <p:sldId id="600" r:id="rId24"/>
    <p:sldId id="605" r:id="rId25"/>
    <p:sldId id="334" r:id="rId26"/>
    <p:sldId id="342" r:id="rId27"/>
    <p:sldId id="341" r:id="rId28"/>
    <p:sldId id="337" r:id="rId29"/>
    <p:sldId id="333"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userDrawn="1">
          <p15:clr>
            <a:srgbClr val="A4A3A4"/>
          </p15:clr>
        </p15:guide>
        <p15:guide id="3" pos="3648" userDrawn="1">
          <p15:clr>
            <a:srgbClr val="A4A3A4"/>
          </p15:clr>
        </p15:guide>
        <p15:guide id="5" pos="6912"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6"/>
    <a:srgbClr val="0041AA"/>
    <a:srgbClr val="6067AF"/>
    <a:srgbClr val="001C3E"/>
    <a:srgbClr val="003F9B"/>
    <a:srgbClr val="87A5D4"/>
    <a:srgbClr val="F1651E"/>
    <a:srgbClr val="E89F13"/>
    <a:srgbClr val="6FB343"/>
    <a:srgbClr val="019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5" autoAdjust="0"/>
    <p:restoredTop sz="70525" autoAdjust="0"/>
  </p:normalViewPr>
  <p:slideViewPr>
    <p:cSldViewPr snapToGrid="0" snapToObjects="1" showGuides="1">
      <p:cViewPr varScale="1">
        <p:scale>
          <a:sx n="81" d="100"/>
          <a:sy n="81" d="100"/>
        </p:scale>
        <p:origin x="1416" y="84"/>
      </p:cViewPr>
      <p:guideLst>
        <p:guide orient="horz" pos="984"/>
        <p:guide pos="3840"/>
        <p:guide pos="3648"/>
        <p:guide pos="691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19BC5-2EBF-9B48-A32B-6F6669EB1C1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FBCA0FA9-E71E-B34C-B27E-4E827B319A2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F23EE2-1521-6B46-983F-BE52D7E28770}" type="datetimeFigureOut">
              <a:rPr lang="en-US" smtClean="0"/>
              <a:t>8/7/2024</a:t>
            </a:fld>
            <a:endParaRPr lang="en-US"/>
          </a:p>
        </p:txBody>
      </p:sp>
      <p:sp>
        <p:nvSpPr>
          <p:cNvPr id="4" name="Footer Placeholder 3">
            <a:extLst>
              <a:ext uri="{FF2B5EF4-FFF2-40B4-BE49-F238E27FC236}">
                <a16:creationId xmlns:a16="http://schemas.microsoft.com/office/drawing/2014/main" id="{DB022D2B-EA65-FA47-AF47-BCF23B58732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427BB-3C2E-244C-938E-4807DB2D650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6A4B74-6F1F-494A-88C8-E22574AF7203}" type="slidenum">
              <a:rPr lang="en-US" smtClean="0"/>
              <a:t>‹#›</a:t>
            </a:fld>
            <a:endParaRPr lang="en-US"/>
          </a:p>
        </p:txBody>
      </p:sp>
    </p:spTree>
    <p:extLst>
      <p:ext uri="{BB962C8B-B14F-4D97-AF65-F5344CB8AC3E}">
        <p14:creationId xmlns:p14="http://schemas.microsoft.com/office/powerpoint/2010/main" val="29030431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B8B041-9BFD-164C-B970-0037CB87BE9A}" type="datetimeFigureOut">
              <a:rPr lang="en-US" smtClean="0"/>
              <a:t>8/7/2024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9A4069-C1AF-C944-B905-498928699C26}" type="slidenum">
              <a:rPr lang="en-US" smtClean="0"/>
              <a:t>‹#›</a:t>
            </a:fld>
            <a:endParaRPr lang="en-US"/>
          </a:p>
        </p:txBody>
      </p:sp>
    </p:spTree>
    <p:extLst>
      <p:ext uri="{BB962C8B-B14F-4D97-AF65-F5344CB8AC3E}">
        <p14:creationId xmlns:p14="http://schemas.microsoft.com/office/powerpoint/2010/main" val="5294647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178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284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683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30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34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DFA332B-5043-FDE8-DBA0-F4FA3B8DA1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950F699-5A4B-5321-88B4-D0F45489A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F0E4B036-5056-4713-DF43-4CC73E40DC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1510AB-90BF-4DAA-B1D9-E9A7FABCF51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DFA332B-5043-FDE8-DBA0-F4FA3B8DA1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950F699-5A4B-5321-88B4-D0F45489A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F0E4B036-5056-4713-DF43-4CC73E40DC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1510AB-90BF-4DAA-B1D9-E9A7FABCF51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5279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993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63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550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69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910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017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7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9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92001"/>
            <a:ext cx="12192000" cy="821192"/>
          </a:xfrm>
        </p:spPr>
        <p:txBody>
          <a:bodyPr anchor="t">
            <a:no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0" y="3405268"/>
            <a:ext cx="12192000" cy="608848"/>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p:cNvSpPr>
            <a:spLocks noGrp="1"/>
          </p:cNvSpPr>
          <p:nvPr>
            <p:ph type="body" sz="quarter" idx="11" hasCustomPrompt="1"/>
          </p:nvPr>
        </p:nvSpPr>
        <p:spPr>
          <a:xfrm>
            <a:off x="0" y="5245611"/>
            <a:ext cx="12192000" cy="409817"/>
          </a:xfrm>
        </p:spPr>
        <p:txBody>
          <a:bodyPr anchor="ctr"/>
          <a:lstStyle>
            <a:lvl1pPr marL="0" indent="0" algn="ctr">
              <a:buFontTx/>
              <a:buNone/>
              <a:defRPr sz="1800"/>
            </a:lvl1pPr>
          </a:lstStyle>
          <a:p>
            <a:pPr lvl="0"/>
            <a:r>
              <a:rPr lang="en-US" dirty="0"/>
              <a:t>Click to enter date</a:t>
            </a:r>
          </a:p>
        </p:txBody>
      </p:sp>
    </p:spTree>
    <p:extLst>
      <p:ext uri="{BB962C8B-B14F-4D97-AF65-F5344CB8AC3E}">
        <p14:creationId xmlns:p14="http://schemas.microsoft.com/office/powerpoint/2010/main" val="108313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540153" y="879676"/>
            <a:ext cx="11127129" cy="27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7F3B644E-6D6B-F14C-8CE8-FB494A8CC38A}"/>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2" name="Rectangle 1">
            <a:extLst>
              <a:ext uri="{FF2B5EF4-FFF2-40B4-BE49-F238E27FC236}">
                <a16:creationId xmlns:a16="http://schemas.microsoft.com/office/drawing/2014/main" id="{417F05A9-624C-E14D-AE41-F62859389803}"/>
              </a:ext>
            </a:extLst>
          </p:cNvPr>
          <p:cNvSpPr/>
          <p:nvPr userDrawn="1"/>
        </p:nvSpPr>
        <p:spPr>
          <a:xfrm>
            <a:off x="540152" y="1001028"/>
            <a:ext cx="11226448" cy="3080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518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540153" y="966004"/>
            <a:ext cx="11127129" cy="27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2BEB0485-627D-6B4F-983E-FF1AB0B09A9D}"/>
              </a:ext>
            </a:extLst>
          </p:cNvPr>
          <p:cNvSpPr/>
          <p:nvPr userDrawn="1"/>
        </p:nvSpPr>
        <p:spPr>
          <a:xfrm>
            <a:off x="10651958" y="6057901"/>
            <a:ext cx="1015324" cy="50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3CC4B051-A65B-AB43-BAB0-0BD98650C0B3}"/>
              </a:ext>
            </a:extLst>
          </p:cNvPr>
          <p:cNvSpPr/>
          <p:nvPr userDrawn="1"/>
        </p:nvSpPr>
        <p:spPr>
          <a:xfrm>
            <a:off x="540153" y="6125793"/>
            <a:ext cx="1054892" cy="43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a:extLst>
              <a:ext uri="{FF2B5EF4-FFF2-40B4-BE49-F238E27FC236}">
                <a16:creationId xmlns:a16="http://schemas.microsoft.com/office/drawing/2014/main" id="{27AB68F0-3EB3-0045-9C3A-4C9C8AD5005F}"/>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Tree>
    <p:extLst>
      <p:ext uri="{BB962C8B-B14F-4D97-AF65-F5344CB8AC3E}">
        <p14:creationId xmlns:p14="http://schemas.microsoft.com/office/powerpoint/2010/main" val="78772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B9C2707-BEB1-D8E3-2B83-6333C28D4A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 y="0"/>
            <a:ext cx="122936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739776"/>
            <a:ext cx="10363200" cy="1470025"/>
          </a:xfrm>
        </p:spPr>
        <p:txBody>
          <a:bodyPr/>
          <a:lstStyle>
            <a:lvl1pPr>
              <a:defRPr sz="3600" b="1" baseline="0">
                <a:solidFill>
                  <a:schemeClr val="bg1"/>
                </a:solidFill>
                <a:effectLst>
                  <a:outerShdw blurRad="38100" dist="38100" dir="2700000" algn="tl">
                    <a:srgbClr val="000000">
                      <a:alpha val="43137"/>
                    </a:srgbClr>
                  </a:outerShdw>
                </a:effectLst>
              </a:defRPr>
            </a:lvl1pPr>
          </a:lstStyle>
          <a:p>
            <a:endParaRPr lang="en-US" dirty="0"/>
          </a:p>
        </p:txBody>
      </p:sp>
    </p:spTree>
    <p:extLst>
      <p:ext uri="{BB962C8B-B14F-4D97-AF65-F5344CB8AC3E}">
        <p14:creationId xmlns:p14="http://schemas.microsoft.com/office/powerpoint/2010/main" val="1298986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74827F2-C98E-7771-0684-CC5D0E7CB816}"/>
              </a:ext>
            </a:extLst>
          </p:cNvPr>
          <p:cNvSpPr>
            <a:spLocks noGrp="1"/>
          </p:cNvSpPr>
          <p:nvPr>
            <p:ph type="sldNum" sz="quarter" idx="10"/>
          </p:nvPr>
        </p:nvSpPr>
        <p:spPr/>
        <p:txBody>
          <a:bodyPr/>
          <a:lstStyle>
            <a:lvl1pPr>
              <a:defRPr>
                <a:effectLst>
                  <a:outerShdw blurRad="38100" dist="38100" dir="2700000" algn="tl">
                    <a:srgbClr val="000000"/>
                  </a:outerShdw>
                </a:effectLst>
              </a:defRPr>
            </a:lvl1pPr>
          </a:lstStyle>
          <a:p>
            <a:pPr>
              <a:defRPr/>
            </a:pPr>
            <a:fld id="{1F08134D-9DAD-4572-9A9E-0945F549C164}" type="slidenum">
              <a:rPr lang="en-US" altLang="en-US"/>
              <a:pPr>
                <a:defRPr/>
              </a:pPr>
              <a:t>‹#›</a:t>
            </a:fld>
            <a:endParaRPr lang="en-US" altLang="en-US"/>
          </a:p>
        </p:txBody>
      </p:sp>
    </p:spTree>
    <p:extLst>
      <p:ext uri="{BB962C8B-B14F-4D97-AF65-F5344CB8AC3E}">
        <p14:creationId xmlns:p14="http://schemas.microsoft.com/office/powerpoint/2010/main" val="138291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7E0C5480-F88B-AB14-74A8-FB33685AF78E}"/>
              </a:ext>
            </a:extLst>
          </p:cNvPr>
          <p:cNvSpPr>
            <a:spLocks noGrp="1"/>
          </p:cNvSpPr>
          <p:nvPr>
            <p:ph type="sldNum" sz="quarter" idx="10"/>
          </p:nvPr>
        </p:nvSpPr>
        <p:spPr/>
        <p:txBody>
          <a:bodyPr/>
          <a:lstStyle>
            <a:lvl1pPr>
              <a:defRPr/>
            </a:lvl1pPr>
          </a:lstStyle>
          <a:p>
            <a:pPr>
              <a:defRPr/>
            </a:pPr>
            <a:fld id="{FDDA778A-0E20-44A5-9994-7E7717377021}" type="slidenum">
              <a:rPr lang="en-US" altLang="en-US"/>
              <a:pPr>
                <a:defRPr/>
              </a:pPr>
              <a:t>‹#›</a:t>
            </a:fld>
            <a:endParaRPr lang="en-US" altLang="en-US"/>
          </a:p>
        </p:txBody>
      </p:sp>
    </p:spTree>
    <p:extLst>
      <p:ext uri="{BB962C8B-B14F-4D97-AF65-F5344CB8AC3E}">
        <p14:creationId xmlns:p14="http://schemas.microsoft.com/office/powerpoint/2010/main" val="29403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2DB865C-8EE7-68F2-5C78-43510DAE6A30}"/>
              </a:ext>
            </a:extLst>
          </p:cNvPr>
          <p:cNvSpPr>
            <a:spLocks noGrp="1"/>
          </p:cNvSpPr>
          <p:nvPr>
            <p:ph type="sldNum" sz="quarter" idx="10"/>
          </p:nvPr>
        </p:nvSpPr>
        <p:spPr/>
        <p:txBody>
          <a:bodyPr/>
          <a:lstStyle>
            <a:lvl1pPr>
              <a:defRPr/>
            </a:lvl1pPr>
          </a:lstStyle>
          <a:p>
            <a:pPr>
              <a:defRPr/>
            </a:pPr>
            <a:fld id="{A89F0BCA-2533-4FA6-8D59-A0C6927F65F5}" type="slidenum">
              <a:rPr lang="en-US" altLang="en-US"/>
              <a:pPr>
                <a:defRPr/>
              </a:pPr>
              <a:t>‹#›</a:t>
            </a:fld>
            <a:endParaRPr lang="en-US" altLang="en-US"/>
          </a:p>
        </p:txBody>
      </p:sp>
    </p:spTree>
    <p:extLst>
      <p:ext uri="{BB962C8B-B14F-4D97-AF65-F5344CB8AC3E}">
        <p14:creationId xmlns:p14="http://schemas.microsoft.com/office/powerpoint/2010/main" val="3473396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7DA8BA9-FB0F-D0C5-D546-726144C704CD}"/>
              </a:ext>
            </a:extLst>
          </p:cNvPr>
          <p:cNvSpPr>
            <a:spLocks noGrp="1"/>
          </p:cNvSpPr>
          <p:nvPr>
            <p:ph type="sldNum" sz="quarter" idx="10"/>
          </p:nvPr>
        </p:nvSpPr>
        <p:spPr/>
        <p:txBody>
          <a:bodyPr/>
          <a:lstStyle>
            <a:lvl1pPr>
              <a:defRPr/>
            </a:lvl1pPr>
          </a:lstStyle>
          <a:p>
            <a:pPr>
              <a:defRPr/>
            </a:pPr>
            <a:fld id="{EFE2D574-1366-4DAD-AC5D-5B31A16D5ABC}" type="slidenum">
              <a:rPr lang="en-US" altLang="en-US"/>
              <a:pPr>
                <a:defRPr/>
              </a:pPr>
              <a:t>‹#›</a:t>
            </a:fld>
            <a:endParaRPr lang="en-US" altLang="en-US"/>
          </a:p>
        </p:txBody>
      </p:sp>
    </p:spTree>
    <p:extLst>
      <p:ext uri="{BB962C8B-B14F-4D97-AF65-F5344CB8AC3E}">
        <p14:creationId xmlns:p14="http://schemas.microsoft.com/office/powerpoint/2010/main" val="141776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960EEEC-2F38-0E7E-AFCC-94F5C37D9C62}"/>
              </a:ext>
            </a:extLst>
          </p:cNvPr>
          <p:cNvSpPr>
            <a:spLocks noGrp="1"/>
          </p:cNvSpPr>
          <p:nvPr>
            <p:ph type="sldNum" sz="quarter" idx="10"/>
          </p:nvPr>
        </p:nvSpPr>
        <p:spPr/>
        <p:txBody>
          <a:bodyPr/>
          <a:lstStyle>
            <a:lvl1pPr>
              <a:defRPr/>
            </a:lvl1pPr>
          </a:lstStyle>
          <a:p>
            <a:pPr>
              <a:defRPr/>
            </a:pPr>
            <a:fld id="{2B0D1C91-D937-411F-AC9B-B512AD6CBB07}" type="slidenum">
              <a:rPr lang="en-US" altLang="en-US"/>
              <a:pPr>
                <a:defRPr/>
              </a:pPr>
              <a:t>‹#›</a:t>
            </a:fld>
            <a:endParaRPr lang="en-US" altLang="en-US"/>
          </a:p>
        </p:txBody>
      </p:sp>
    </p:spTree>
    <p:extLst>
      <p:ext uri="{BB962C8B-B14F-4D97-AF65-F5344CB8AC3E}">
        <p14:creationId xmlns:p14="http://schemas.microsoft.com/office/powerpoint/2010/main" val="1724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A5FF765-D816-D750-F1FB-D8FAD619EEC6}"/>
              </a:ext>
            </a:extLst>
          </p:cNvPr>
          <p:cNvSpPr>
            <a:spLocks noGrp="1"/>
          </p:cNvSpPr>
          <p:nvPr>
            <p:ph type="sldNum" sz="quarter" idx="10"/>
          </p:nvPr>
        </p:nvSpPr>
        <p:spPr/>
        <p:txBody>
          <a:bodyPr/>
          <a:lstStyle>
            <a:lvl1pPr>
              <a:defRPr/>
            </a:lvl1pPr>
          </a:lstStyle>
          <a:p>
            <a:pPr>
              <a:defRPr/>
            </a:pPr>
            <a:fld id="{E24B3733-F184-4702-AECD-18549ADF7CE2}" type="slidenum">
              <a:rPr lang="en-US" altLang="en-US"/>
              <a:pPr>
                <a:defRPr/>
              </a:pPr>
              <a:t>‹#›</a:t>
            </a:fld>
            <a:endParaRPr lang="en-US" altLang="en-US"/>
          </a:p>
        </p:txBody>
      </p:sp>
    </p:spTree>
    <p:extLst>
      <p:ext uri="{BB962C8B-B14F-4D97-AF65-F5344CB8AC3E}">
        <p14:creationId xmlns:p14="http://schemas.microsoft.com/office/powerpoint/2010/main" val="1828099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F86B2694-8136-8C7E-D58F-0973C0CF9FB6}"/>
              </a:ext>
            </a:extLst>
          </p:cNvPr>
          <p:cNvSpPr>
            <a:spLocks noGrp="1"/>
          </p:cNvSpPr>
          <p:nvPr>
            <p:ph type="ftr" sz="quarter" idx="10"/>
          </p:nvPr>
        </p:nvSpPr>
        <p:spPr>
          <a:xfrm>
            <a:off x="7620000" y="6248401"/>
            <a:ext cx="3860800" cy="365125"/>
          </a:xfrm>
          <a:prstGeom prst="rect">
            <a:avLst/>
          </a:prstGeom>
        </p:spPr>
        <p:txBody>
          <a:bodyPr/>
          <a:lstStyle>
            <a:lvl1pPr eaLnBrk="1" hangingPunct="1">
              <a:defRPr>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68858CE-419C-8790-A811-E552CCB30F62}"/>
              </a:ext>
            </a:extLst>
          </p:cNvPr>
          <p:cNvSpPr>
            <a:spLocks noGrp="1"/>
          </p:cNvSpPr>
          <p:nvPr>
            <p:ph type="sldNum" sz="quarter" idx="11"/>
          </p:nvPr>
        </p:nvSpPr>
        <p:spPr/>
        <p:txBody>
          <a:bodyPr/>
          <a:lstStyle>
            <a:lvl1pPr>
              <a:defRPr/>
            </a:lvl1pPr>
          </a:lstStyle>
          <a:p>
            <a:pPr>
              <a:defRPr/>
            </a:pPr>
            <a:fld id="{78F16F39-5E00-48F7-B64F-B124715D1CE7}" type="slidenum">
              <a:rPr lang="en-US" altLang="en-US"/>
              <a:pPr>
                <a:defRPr/>
              </a:pPr>
              <a:t>‹#›</a:t>
            </a:fld>
            <a:endParaRPr lang="en-US" altLang="en-US"/>
          </a:p>
        </p:txBody>
      </p:sp>
    </p:spTree>
    <p:extLst>
      <p:ext uri="{BB962C8B-B14F-4D97-AF65-F5344CB8AC3E}">
        <p14:creationId xmlns:p14="http://schemas.microsoft.com/office/powerpoint/2010/main" val="327262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1866974"/>
            <a:ext cx="12192000" cy="821192"/>
          </a:xfrm>
        </p:spPr>
        <p:txBody>
          <a:bodyPr anchor="t">
            <a:no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0" y="2542915"/>
            <a:ext cx="12192000" cy="608848"/>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a:extLst>
              <a:ext uri="{FF2B5EF4-FFF2-40B4-BE49-F238E27FC236}">
                <a16:creationId xmlns:a16="http://schemas.microsoft.com/office/drawing/2014/main" id="{39541DDF-0B81-8541-A367-19111464254B}"/>
              </a:ext>
            </a:extLst>
          </p:cNvPr>
          <p:cNvSpPr>
            <a:spLocks noGrp="1"/>
          </p:cNvSpPr>
          <p:nvPr>
            <p:ph type="pic" sz="quarter" idx="10"/>
          </p:nvPr>
        </p:nvSpPr>
        <p:spPr>
          <a:xfrm>
            <a:off x="4516991" y="3395839"/>
            <a:ext cx="3194051" cy="1235075"/>
          </a:xfrm>
        </p:spPr>
        <p:txBody>
          <a:bodyPr/>
          <a:lstStyle/>
          <a:p>
            <a:endParaRPr lang="en-US" dirty="0"/>
          </a:p>
        </p:txBody>
      </p:sp>
      <p:sp>
        <p:nvSpPr>
          <p:cNvPr id="8" name="Rectangle 7">
            <a:extLst>
              <a:ext uri="{FF2B5EF4-FFF2-40B4-BE49-F238E27FC236}">
                <a16:creationId xmlns:a16="http://schemas.microsoft.com/office/drawing/2014/main" id="{A50F034B-93E2-ED44-BE31-9CC535EFDEAA}"/>
              </a:ext>
            </a:extLst>
          </p:cNvPr>
          <p:cNvSpPr/>
          <p:nvPr userDrawn="1"/>
        </p:nvSpPr>
        <p:spPr>
          <a:xfrm>
            <a:off x="465344" y="6163475"/>
            <a:ext cx="1023755" cy="481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oogle Shape;77;p16">
            <a:extLst>
              <a:ext uri="{FF2B5EF4-FFF2-40B4-BE49-F238E27FC236}">
                <a16:creationId xmlns:a16="http://schemas.microsoft.com/office/drawing/2014/main" id="{B6F2DFFE-69EA-4742-9BC1-30228365BF71}"/>
              </a:ext>
            </a:extLst>
          </p:cNvPr>
          <p:cNvPicPr preferRelativeResize="0"/>
          <p:nvPr userDrawn="1"/>
        </p:nvPicPr>
        <p:blipFill>
          <a:blip r:embed="rId2">
            <a:alphaModFix/>
          </a:blip>
          <a:stretch>
            <a:fillRect/>
          </a:stretch>
        </p:blipFill>
        <p:spPr>
          <a:xfrm>
            <a:off x="5411094" y="5627494"/>
            <a:ext cx="1097280" cy="548640"/>
          </a:xfrm>
          <a:prstGeom prst="rect">
            <a:avLst/>
          </a:prstGeom>
          <a:noFill/>
          <a:ln>
            <a:noFill/>
          </a:ln>
        </p:spPr>
      </p:pic>
      <p:sp>
        <p:nvSpPr>
          <p:cNvPr id="13" name="Rectangle 12">
            <a:extLst>
              <a:ext uri="{FF2B5EF4-FFF2-40B4-BE49-F238E27FC236}">
                <a16:creationId xmlns:a16="http://schemas.microsoft.com/office/drawing/2014/main" id="{3D3D8858-EC86-B249-B360-2378B4B893DA}"/>
              </a:ext>
            </a:extLst>
          </p:cNvPr>
          <p:cNvSpPr/>
          <p:nvPr userDrawn="1"/>
        </p:nvSpPr>
        <p:spPr>
          <a:xfrm>
            <a:off x="465344" y="781777"/>
            <a:ext cx="11301256" cy="17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7"/>
          <p:cNvSpPr>
            <a:spLocks noGrp="1"/>
          </p:cNvSpPr>
          <p:nvPr>
            <p:ph type="body" sz="quarter" idx="11" hasCustomPrompt="1"/>
          </p:nvPr>
        </p:nvSpPr>
        <p:spPr>
          <a:xfrm>
            <a:off x="0" y="4941414"/>
            <a:ext cx="12192000" cy="409817"/>
          </a:xfrm>
        </p:spPr>
        <p:txBody>
          <a:bodyPr anchor="ctr"/>
          <a:lstStyle>
            <a:lvl1pPr marL="0" indent="0" algn="ctr">
              <a:buFontTx/>
              <a:buNone/>
              <a:defRPr sz="1800"/>
            </a:lvl1pPr>
          </a:lstStyle>
          <a:p>
            <a:pPr lvl="0"/>
            <a:r>
              <a:rPr lang="en-US" dirty="0"/>
              <a:t>Click to enter date</a:t>
            </a:r>
          </a:p>
        </p:txBody>
      </p:sp>
    </p:spTree>
    <p:extLst>
      <p:ext uri="{BB962C8B-B14F-4D97-AF65-F5344CB8AC3E}">
        <p14:creationId xmlns:p14="http://schemas.microsoft.com/office/powerpoint/2010/main" val="4100937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8EECAC6-8E94-0722-E7D1-1B6C860014DD}"/>
              </a:ext>
            </a:extLst>
          </p:cNvPr>
          <p:cNvSpPr>
            <a:spLocks noGrp="1"/>
          </p:cNvSpPr>
          <p:nvPr>
            <p:ph type="sldNum" sz="quarter" idx="10"/>
          </p:nvPr>
        </p:nvSpPr>
        <p:spPr/>
        <p:txBody>
          <a:bodyPr/>
          <a:lstStyle>
            <a:lvl1pPr>
              <a:defRPr/>
            </a:lvl1pPr>
          </a:lstStyle>
          <a:p>
            <a:pPr>
              <a:defRPr/>
            </a:pPr>
            <a:fld id="{C29F871F-87D6-49DF-863D-55AA24CFB552}" type="slidenum">
              <a:rPr lang="en-US" altLang="en-US"/>
              <a:pPr>
                <a:defRPr/>
              </a:pPr>
              <a:t>‹#›</a:t>
            </a:fld>
            <a:endParaRPr lang="en-US" altLang="en-US"/>
          </a:p>
        </p:txBody>
      </p:sp>
    </p:spTree>
    <p:extLst>
      <p:ext uri="{BB962C8B-B14F-4D97-AF65-F5344CB8AC3E}">
        <p14:creationId xmlns:p14="http://schemas.microsoft.com/office/powerpoint/2010/main" val="146604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0ECBBF7-9A9B-1C6A-ED50-E1E9CD53FBDD}"/>
              </a:ext>
            </a:extLst>
          </p:cNvPr>
          <p:cNvSpPr>
            <a:spLocks noGrp="1"/>
          </p:cNvSpPr>
          <p:nvPr>
            <p:ph type="sldNum" sz="quarter" idx="10"/>
          </p:nvPr>
        </p:nvSpPr>
        <p:spPr/>
        <p:txBody>
          <a:bodyPr/>
          <a:lstStyle>
            <a:lvl1pPr>
              <a:defRPr/>
            </a:lvl1pPr>
          </a:lstStyle>
          <a:p>
            <a:pPr>
              <a:defRPr/>
            </a:pPr>
            <a:fld id="{B1020867-4546-4C62-8C81-2057C2D7DF39}" type="slidenum">
              <a:rPr lang="en-US" altLang="en-US"/>
              <a:pPr>
                <a:defRPr/>
              </a:pPr>
              <a:t>‹#›</a:t>
            </a:fld>
            <a:endParaRPr lang="en-US" altLang="en-US"/>
          </a:p>
        </p:txBody>
      </p:sp>
    </p:spTree>
    <p:extLst>
      <p:ext uri="{BB962C8B-B14F-4D97-AF65-F5344CB8AC3E}">
        <p14:creationId xmlns:p14="http://schemas.microsoft.com/office/powerpoint/2010/main" val="890399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0086B9-535D-DA5A-C150-B618A4F3E9BB}"/>
              </a:ext>
            </a:extLst>
          </p:cNvPr>
          <p:cNvSpPr>
            <a:spLocks noGrp="1"/>
          </p:cNvSpPr>
          <p:nvPr>
            <p:ph type="sldNum" sz="quarter" idx="10"/>
          </p:nvPr>
        </p:nvSpPr>
        <p:spPr/>
        <p:txBody>
          <a:bodyPr/>
          <a:lstStyle>
            <a:lvl1pPr>
              <a:defRPr/>
            </a:lvl1pPr>
          </a:lstStyle>
          <a:p>
            <a:pPr>
              <a:defRPr/>
            </a:pPr>
            <a:fld id="{6A9665D3-E425-48CB-AB44-9CC1BE5B4255}" type="slidenum">
              <a:rPr lang="en-US" altLang="en-US"/>
              <a:pPr>
                <a:defRPr/>
              </a:pPr>
              <a:t>‹#›</a:t>
            </a:fld>
            <a:endParaRPr lang="en-US" altLang="en-US"/>
          </a:p>
        </p:txBody>
      </p:sp>
    </p:spTree>
    <p:extLst>
      <p:ext uri="{BB962C8B-B14F-4D97-AF65-F5344CB8AC3E}">
        <p14:creationId xmlns:p14="http://schemas.microsoft.com/office/powerpoint/2010/main" val="3110900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DEABE9-ACA9-E4A5-45B7-D466DF85D177}"/>
              </a:ext>
            </a:extLst>
          </p:cNvPr>
          <p:cNvSpPr>
            <a:spLocks noGrp="1"/>
          </p:cNvSpPr>
          <p:nvPr>
            <p:ph type="dt" sz="half" idx="10"/>
          </p:nvPr>
        </p:nvSpPr>
        <p:spPr>
          <a:xfrm>
            <a:off x="838200" y="6356351"/>
            <a:ext cx="2743200" cy="365125"/>
          </a:xfrm>
          <a:prstGeom prst="rect">
            <a:avLst/>
          </a:prstGeom>
        </p:spPr>
        <p:txBody>
          <a:bodyPr/>
          <a:lstStyle>
            <a:lvl1pPr>
              <a:defRPr>
                <a:cs typeface="Arial" panose="020B0604020202020204" pitchFamily="34" charset="0"/>
              </a:defRPr>
            </a:lvl1pPr>
          </a:lstStyle>
          <a:p>
            <a:pPr>
              <a:defRPr/>
            </a:pPr>
            <a:fld id="{FDCE9547-AF32-40FA-8114-74A3C4C70B70}" type="datetime1">
              <a:rPr lang="en-US"/>
              <a:pPr>
                <a:defRPr/>
              </a:pPr>
              <a:t>8/7/2024</a:t>
            </a:fld>
            <a:endParaRPr lang="en-US" dirty="0"/>
          </a:p>
        </p:txBody>
      </p:sp>
      <p:sp>
        <p:nvSpPr>
          <p:cNvPr id="5" name="Footer Placeholder 4">
            <a:extLst>
              <a:ext uri="{FF2B5EF4-FFF2-40B4-BE49-F238E27FC236}">
                <a16:creationId xmlns:a16="http://schemas.microsoft.com/office/drawing/2014/main" id="{344C4FFE-F12B-2770-4B5A-CDB70317CD3A}"/>
              </a:ext>
            </a:extLst>
          </p:cNvPr>
          <p:cNvSpPr>
            <a:spLocks noGrp="1"/>
          </p:cNvSpPr>
          <p:nvPr>
            <p:ph type="ftr" sz="quarter" idx="11"/>
          </p:nvPr>
        </p:nvSpPr>
        <p:spPr>
          <a:xfrm>
            <a:off x="4038600" y="6356351"/>
            <a:ext cx="4114800" cy="365125"/>
          </a:xfrm>
          <a:prstGeom prst="rect">
            <a:avLst/>
          </a:prstGeom>
        </p:spPr>
        <p:txBody>
          <a:bodyPr/>
          <a:lstStyle>
            <a:lvl1pPr>
              <a:defRPr>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B6669D8-6885-F671-95FB-A3EFCE7DEED7}"/>
              </a:ext>
            </a:extLst>
          </p:cNvPr>
          <p:cNvSpPr>
            <a:spLocks noGrp="1"/>
          </p:cNvSpPr>
          <p:nvPr>
            <p:ph type="sldNum" sz="quarter" idx="12"/>
          </p:nvPr>
        </p:nvSpPr>
        <p:spPr/>
        <p:txBody>
          <a:bodyPr/>
          <a:lstStyle>
            <a:lvl1pPr>
              <a:defRPr/>
            </a:lvl1pPr>
          </a:lstStyle>
          <a:p>
            <a:pPr>
              <a:defRPr/>
            </a:pPr>
            <a:fld id="{0DD2584F-60DF-4945-B82B-D1C4A896347B}" type="slidenum">
              <a:rPr lang="en-US" altLang="en-US"/>
              <a:pPr>
                <a:defRPr/>
              </a:pPr>
              <a:t>‹#›</a:t>
            </a:fld>
            <a:endParaRPr lang="en-US" altLang="en-US"/>
          </a:p>
        </p:txBody>
      </p:sp>
    </p:spTree>
    <p:extLst>
      <p:ext uri="{BB962C8B-B14F-4D97-AF65-F5344CB8AC3E}">
        <p14:creationId xmlns:p14="http://schemas.microsoft.com/office/powerpoint/2010/main" val="46812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 Column 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019300"/>
            <a:ext cx="10134600" cy="4022774"/>
          </a:xfrm>
        </p:spPr>
        <p:txBody>
          <a:bodyPr/>
          <a:lstStyle>
            <a:lvl1pPr indent="-182880" fontAlgn="t">
              <a:lnSpc>
                <a:spcPct val="90000"/>
              </a:lnSpc>
              <a:defRPr/>
            </a:lvl1pPr>
            <a:lvl2pPr indent="-182880" fontAlgn="t">
              <a:lnSpc>
                <a:spcPct val="90000"/>
              </a:lnSpc>
              <a:defRPr/>
            </a:lvl2pPr>
            <a:lvl3pPr indent="-182880" fontAlgn="t">
              <a:lnSpc>
                <a:spcPct val="90000"/>
              </a:lnSpc>
              <a:defRPr/>
            </a:lvl3pPr>
            <a:lvl4pPr indent="-182880" fontAlgn="t">
              <a:lnSpc>
                <a:spcPct val="90000"/>
              </a:lnSpc>
              <a:defRPr/>
            </a:lvl4pPr>
            <a:lvl5pPr indent="-182880" fontAlgn="t">
              <a:lnSpc>
                <a:spcPct val="9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BE050552-1456-534A-A019-1F46C5FFB6B7}"/>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7" name="Title Placeholder 1">
            <a:extLst>
              <a:ext uri="{FF2B5EF4-FFF2-40B4-BE49-F238E27FC236}">
                <a16:creationId xmlns:a16="http://schemas.microsoft.com/office/drawing/2014/main" id="{30AABF0B-663E-8448-B782-37A6D5B03F6D}"/>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10" name="Text Placeholder 10">
            <a:extLst>
              <a:ext uri="{FF2B5EF4-FFF2-40B4-BE49-F238E27FC236}">
                <a16:creationId xmlns:a16="http://schemas.microsoft.com/office/drawing/2014/main" id="{45296CA4-932C-D040-B2E0-3A3B18F37602}"/>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Tree>
    <p:extLst>
      <p:ext uri="{BB962C8B-B14F-4D97-AF65-F5344CB8AC3E}">
        <p14:creationId xmlns:p14="http://schemas.microsoft.com/office/powerpoint/2010/main" val="4218277636"/>
      </p:ext>
    </p:extLst>
  </p:cSld>
  <p:clrMapOvr>
    <a:masterClrMapping/>
  </p:clrMapOvr>
  <p:extLst>
    <p:ext uri="{DCECCB84-F9BA-43D5-87BE-67443E8EF086}">
      <p15:sldGuideLst xmlns:p15="http://schemas.microsoft.com/office/powerpoint/2012/main">
        <p15:guide id="1" pos="69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 Columns Bulle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8800" y="2019300"/>
            <a:ext cx="5285117" cy="41576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0000" y="2019300"/>
            <a:ext cx="5283200" cy="41576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2214B3DC-C348-D44C-8270-8665B500E540}"/>
              </a:ext>
            </a:extLst>
          </p:cNvPr>
          <p:cNvSpPr>
            <a:spLocks noGrp="1"/>
          </p:cNvSpPr>
          <p:nvPr>
            <p:ph type="sldNum" sz="quarter" idx="4"/>
          </p:nvPr>
        </p:nvSpPr>
        <p:spPr>
          <a:xfrm>
            <a:off x="9023400" y="6370638"/>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8" name="Title Placeholder 1">
            <a:extLst>
              <a:ext uri="{FF2B5EF4-FFF2-40B4-BE49-F238E27FC236}">
                <a16:creationId xmlns:a16="http://schemas.microsoft.com/office/drawing/2014/main" id="{91CFFAC5-7E04-2746-A9D5-D28F13ACC67D}"/>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11" name="Text Placeholder 10">
            <a:extLst>
              <a:ext uri="{FF2B5EF4-FFF2-40B4-BE49-F238E27FC236}">
                <a16:creationId xmlns:a16="http://schemas.microsoft.com/office/drawing/2014/main" id="{7F1685C9-BC5D-7047-A1AF-B9DB289EC989}"/>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Tree>
    <p:extLst>
      <p:ext uri="{BB962C8B-B14F-4D97-AF65-F5344CB8AC3E}">
        <p14:creationId xmlns:p14="http://schemas.microsoft.com/office/powerpoint/2010/main" val="30568276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 Column Text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E48706F-6D49-144C-8C69-4AB45894E8E6}"/>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
        <p:nvSpPr>
          <p:cNvPr id="6" name="Text Placeholder 5">
            <a:extLst>
              <a:ext uri="{FF2B5EF4-FFF2-40B4-BE49-F238E27FC236}">
                <a16:creationId xmlns:a16="http://schemas.microsoft.com/office/drawing/2014/main" id="{1C60CF90-51F2-1D40-8FE2-DE1B23451396}"/>
              </a:ext>
            </a:extLst>
          </p:cNvPr>
          <p:cNvSpPr>
            <a:spLocks noGrp="1"/>
          </p:cNvSpPr>
          <p:nvPr>
            <p:ph type="body" sz="quarter" idx="13"/>
          </p:nvPr>
        </p:nvSpPr>
        <p:spPr>
          <a:xfrm>
            <a:off x="558800" y="2019300"/>
            <a:ext cx="10972800" cy="3721100"/>
          </a:xfrm>
        </p:spPr>
        <p:txBody>
          <a:bodyPr wrap="square"/>
          <a:lstStyle>
            <a:lvl1pPr marL="0" indent="0">
              <a:buFontTx/>
              <a:buNone/>
              <a:defRPr sz="2000" baseline="0">
                <a:latin typeface="+mn-lt"/>
              </a:defRPr>
            </a:lvl1pPr>
            <a:lvl2pPr marL="457200" indent="0">
              <a:buFontTx/>
              <a:buNone/>
              <a:defRPr sz="1400" baseline="0">
                <a:latin typeface="+mn-lt"/>
              </a:defRPr>
            </a:lvl2pPr>
            <a:lvl3pPr marL="914400" indent="0">
              <a:buFontTx/>
              <a:buNone/>
              <a:defRPr sz="1400" baseline="0">
                <a:latin typeface="+mn-lt"/>
              </a:defRPr>
            </a:lvl3pPr>
            <a:lvl4pPr marL="1371600" indent="0">
              <a:buFontTx/>
              <a:buNone/>
              <a:defRPr sz="1400" baseline="0">
                <a:latin typeface="+mn-lt"/>
              </a:defRPr>
            </a:lvl4pPr>
            <a:lvl5pPr marL="1828800" indent="0">
              <a:buFontTx/>
              <a:buNone/>
              <a:defRPr sz="1400" baseline="0">
                <a:latin typeface="+mn-lt"/>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3C1836EB-5C1E-8942-AABB-BDA6C8275603}"/>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7" name="Title Placeholder 1">
            <a:extLst>
              <a:ext uri="{FF2B5EF4-FFF2-40B4-BE49-F238E27FC236}">
                <a16:creationId xmlns:a16="http://schemas.microsoft.com/office/drawing/2014/main" id="{F113019A-DA3D-E442-970D-EDE121D930F9}"/>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242750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Columns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8800" y="2019300"/>
            <a:ext cx="5285117" cy="415766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4" name="Content Placeholder 3"/>
          <p:cNvSpPr>
            <a:spLocks noGrp="1"/>
          </p:cNvSpPr>
          <p:nvPr>
            <p:ph sz="half" idx="2"/>
          </p:nvPr>
        </p:nvSpPr>
        <p:spPr>
          <a:xfrm>
            <a:off x="6350000" y="2019299"/>
            <a:ext cx="5283200" cy="415766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0" name="Slide Number Placeholder 5">
            <a:extLst>
              <a:ext uri="{FF2B5EF4-FFF2-40B4-BE49-F238E27FC236}">
                <a16:creationId xmlns:a16="http://schemas.microsoft.com/office/drawing/2014/main" id="{2214B3DC-C348-D44C-8270-8665B500E540}"/>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8" name="Title Placeholder 1">
            <a:extLst>
              <a:ext uri="{FF2B5EF4-FFF2-40B4-BE49-F238E27FC236}">
                <a16:creationId xmlns:a16="http://schemas.microsoft.com/office/drawing/2014/main" id="{5A0CF989-37EB-6A4E-94B5-95E06DBD2F64}"/>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11" name="Text Placeholder 10">
            <a:extLst>
              <a:ext uri="{FF2B5EF4-FFF2-40B4-BE49-F238E27FC236}">
                <a16:creationId xmlns:a16="http://schemas.microsoft.com/office/drawing/2014/main" id="{2F31DC9F-820B-AB48-B359-BBE1385AF5AB}"/>
              </a:ext>
            </a:extLst>
          </p:cNvPr>
          <p:cNvSpPr>
            <a:spLocks noGrp="1"/>
          </p:cNvSpPr>
          <p:nvPr>
            <p:ph type="body" sz="quarter" idx="12"/>
          </p:nvPr>
        </p:nvSpPr>
        <p:spPr>
          <a:xfrm>
            <a:off x="558800" y="1334551"/>
            <a:ext cx="11074400" cy="368050"/>
          </a:xfr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Edit Master text styles</a:t>
            </a:r>
          </a:p>
        </p:txBody>
      </p:sp>
      <p:sp>
        <p:nvSpPr>
          <p:cNvPr id="13" name="Date Placeholder 3"/>
          <p:cNvSpPr txBox="1">
            <a:spLocks/>
          </p:cNvSpPr>
          <p:nvPr userDrawn="1"/>
        </p:nvSpPr>
        <p:spPr>
          <a:xfrm>
            <a:off x="1388813"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Tree>
    <p:extLst>
      <p:ext uri="{BB962C8B-B14F-4D97-AF65-F5344CB8AC3E}">
        <p14:creationId xmlns:p14="http://schemas.microsoft.com/office/powerpoint/2010/main" val="11589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036A972-7F31-7746-811F-0A317479B8E9}"/>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5" name="Title Placeholder 1">
            <a:extLst>
              <a:ext uri="{FF2B5EF4-FFF2-40B4-BE49-F238E27FC236}">
                <a16:creationId xmlns:a16="http://schemas.microsoft.com/office/drawing/2014/main" id="{C3FC8970-7413-3B4B-9B7E-46C483AAF35B}"/>
              </a:ext>
            </a:extLst>
          </p:cNvPr>
          <p:cNvSpPr>
            <a:spLocks noGrp="1"/>
          </p:cNvSpPr>
          <p:nvPr>
            <p:ph type="title"/>
          </p:nvPr>
        </p:nvSpPr>
        <p:spPr>
          <a:xfrm>
            <a:off x="558802" y="367133"/>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9" name="Date Placeholder 3"/>
          <p:cNvSpPr txBox="1">
            <a:spLocks/>
          </p:cNvSpPr>
          <p:nvPr userDrawn="1"/>
        </p:nvSpPr>
        <p:spPr>
          <a:xfrm>
            <a:off x="1388813"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Tree>
    <p:extLst>
      <p:ext uri="{BB962C8B-B14F-4D97-AF65-F5344CB8AC3E}">
        <p14:creationId xmlns:p14="http://schemas.microsoft.com/office/powerpoint/2010/main" val="258508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rtial Blue Divider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C92D463-C448-4743-B75E-F05A5B05322B}"/>
              </a:ext>
            </a:extLst>
          </p:cNvPr>
          <p:cNvSpPr/>
          <p:nvPr userDrawn="1"/>
        </p:nvSpPr>
        <p:spPr>
          <a:xfrm>
            <a:off x="558800" y="2108007"/>
            <a:ext cx="11074400" cy="1898602"/>
          </a:xfrm>
          <a:prstGeom prst="roundRect">
            <a:avLst>
              <a:gd name="adj" fmla="val 6202"/>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E2447646-86EF-A44C-A7BC-8F8B137466E7}"/>
              </a:ext>
            </a:extLst>
          </p:cNvPr>
          <p:cNvSpPr/>
          <p:nvPr userDrawn="1"/>
        </p:nvSpPr>
        <p:spPr>
          <a:xfrm>
            <a:off x="451200" y="698400"/>
            <a:ext cx="11395200" cy="26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5">
            <a:extLst>
              <a:ext uri="{FF2B5EF4-FFF2-40B4-BE49-F238E27FC236}">
                <a16:creationId xmlns:a16="http://schemas.microsoft.com/office/drawing/2014/main" id="{C73D86F7-AE9D-1A41-8584-466978534822}"/>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2" name="Rectangle 1">
            <a:extLst>
              <a:ext uri="{FF2B5EF4-FFF2-40B4-BE49-F238E27FC236}">
                <a16:creationId xmlns:a16="http://schemas.microsoft.com/office/drawing/2014/main" id="{1B994FF9-262D-574F-A815-5E5F0F1F89EB}"/>
              </a:ext>
            </a:extLst>
          </p:cNvPr>
          <p:cNvSpPr/>
          <p:nvPr userDrawn="1"/>
        </p:nvSpPr>
        <p:spPr>
          <a:xfrm>
            <a:off x="451200" y="964800"/>
            <a:ext cx="11315400" cy="392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1" hasCustomPrompt="1"/>
          </p:nvPr>
        </p:nvSpPr>
        <p:spPr>
          <a:xfrm>
            <a:off x="1" y="2727326"/>
            <a:ext cx="12192000" cy="563563"/>
          </a:xfrm>
        </p:spPr>
        <p:txBody>
          <a:bodyPr anchor="ctr"/>
          <a:lstStyle>
            <a:lvl1pPr marL="0" indent="0" algn="ctr">
              <a:buFontTx/>
              <a:buNone/>
              <a:defRPr sz="1800" b="1">
                <a:solidFill>
                  <a:schemeClr val="bg2"/>
                </a:solidFill>
              </a:defRPr>
            </a:lvl1pPr>
            <a:lvl2pPr marL="457200" indent="0" algn="ctr">
              <a:buFontTx/>
              <a:buNone/>
              <a:defRPr b="1">
                <a:solidFill>
                  <a:schemeClr val="bg2"/>
                </a:solidFill>
              </a:defRPr>
            </a:lvl2pPr>
            <a:lvl3pPr marL="914400" indent="0" algn="ctr">
              <a:buFontTx/>
              <a:buNone/>
              <a:defRPr b="1">
                <a:solidFill>
                  <a:schemeClr val="bg2"/>
                </a:solidFill>
              </a:defRPr>
            </a:lvl3pPr>
            <a:lvl4pPr marL="1371600" indent="0" algn="ctr">
              <a:buFontTx/>
              <a:buNone/>
              <a:defRPr b="1">
                <a:solidFill>
                  <a:schemeClr val="bg2"/>
                </a:solidFill>
              </a:defRPr>
            </a:lvl4pPr>
            <a:lvl5pPr marL="1828800" indent="0" algn="ctr">
              <a:buFontTx/>
              <a:buNone/>
              <a:defRPr b="1">
                <a:solidFill>
                  <a:schemeClr val="bg2"/>
                </a:solidFill>
              </a:defRPr>
            </a:lvl5pPr>
          </a:lstStyle>
          <a:p>
            <a:pPr lvl="0"/>
            <a:r>
              <a:rPr lang="en-US" dirty="0"/>
              <a:t>Edit Divider Title</a:t>
            </a:r>
          </a:p>
        </p:txBody>
      </p:sp>
    </p:spTree>
    <p:extLst>
      <p:ext uri="{BB962C8B-B14F-4D97-AF65-F5344CB8AC3E}">
        <p14:creationId xmlns:p14="http://schemas.microsoft.com/office/powerpoint/2010/main" val="283097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540153" y="879676"/>
            <a:ext cx="11127129" cy="27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CC92D463-C448-4743-B75E-F05A5B05322B}"/>
              </a:ext>
            </a:extLst>
          </p:cNvPr>
          <p:cNvSpPr/>
          <p:nvPr userDrawn="1"/>
        </p:nvSpPr>
        <p:spPr>
          <a:xfrm>
            <a:off x="558801" y="419100"/>
            <a:ext cx="11108480" cy="5638800"/>
          </a:xfrm>
          <a:prstGeom prst="roundRect">
            <a:avLst>
              <a:gd name="adj" fmla="val 1185"/>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a:extLst>
              <a:ext uri="{FF2B5EF4-FFF2-40B4-BE49-F238E27FC236}">
                <a16:creationId xmlns:a16="http://schemas.microsoft.com/office/drawing/2014/main" id="{E438226E-BA9B-C24B-B1B1-7E9B2C5E77C2}"/>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sp>
        <p:nvSpPr>
          <p:cNvPr id="3" name="Text Placeholder 2"/>
          <p:cNvSpPr>
            <a:spLocks noGrp="1"/>
          </p:cNvSpPr>
          <p:nvPr>
            <p:ph type="body" sz="quarter" idx="11" hasCustomPrompt="1"/>
          </p:nvPr>
        </p:nvSpPr>
        <p:spPr>
          <a:xfrm>
            <a:off x="-71966" y="2993292"/>
            <a:ext cx="12263967" cy="477895"/>
          </a:xfrm>
        </p:spPr>
        <p:txBody>
          <a:bodyPr anchor="ctr"/>
          <a:lstStyle>
            <a:lvl1pPr marL="0" indent="0" algn="ctr">
              <a:buFontTx/>
              <a:buNone/>
              <a:defRPr sz="1800" b="1">
                <a:solidFill>
                  <a:schemeClr val="bg2"/>
                </a:solidFill>
              </a:defRPr>
            </a:lvl1pPr>
            <a:lvl2pPr marL="457200" indent="0" algn="ctr">
              <a:buFontTx/>
              <a:buNone/>
              <a:defRPr b="1">
                <a:solidFill>
                  <a:schemeClr val="bg2"/>
                </a:solidFill>
              </a:defRPr>
            </a:lvl2pPr>
            <a:lvl3pPr marL="914400" indent="0" algn="ctr">
              <a:buFontTx/>
              <a:buNone/>
              <a:defRPr b="1">
                <a:solidFill>
                  <a:schemeClr val="bg2"/>
                </a:solidFill>
              </a:defRPr>
            </a:lvl3pPr>
            <a:lvl4pPr marL="1371600" indent="0" algn="ctr">
              <a:buFontTx/>
              <a:buNone/>
              <a:defRPr b="1">
                <a:solidFill>
                  <a:schemeClr val="bg2"/>
                </a:solidFill>
              </a:defRPr>
            </a:lvl4pPr>
            <a:lvl5pPr marL="1828800" indent="0" algn="ctr">
              <a:buFontTx/>
              <a:buNone/>
              <a:defRPr b="1">
                <a:solidFill>
                  <a:schemeClr val="bg2"/>
                </a:solidFill>
              </a:defRPr>
            </a:lvl5pPr>
          </a:lstStyle>
          <a:p>
            <a:pPr lvl="0"/>
            <a:r>
              <a:rPr lang="en-US" dirty="0"/>
              <a:t>Edit Divider Title</a:t>
            </a:r>
          </a:p>
        </p:txBody>
      </p:sp>
    </p:spTree>
    <p:extLst>
      <p:ext uri="{BB962C8B-B14F-4D97-AF65-F5344CB8AC3E}">
        <p14:creationId xmlns:p14="http://schemas.microsoft.com/office/powerpoint/2010/main" val="383712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17" y="359205"/>
            <a:ext cx="10869281" cy="694827"/>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1219200" y="1771650"/>
            <a:ext cx="10134600" cy="42704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Google Shape;83;p16">
            <a:extLst>
              <a:ext uri="{FF2B5EF4-FFF2-40B4-BE49-F238E27FC236}">
                <a16:creationId xmlns:a16="http://schemas.microsoft.com/office/drawing/2014/main" id="{8BBD909B-D5A7-ED4D-86C2-B19200AF3116}"/>
              </a:ext>
            </a:extLst>
          </p:cNvPr>
          <p:cNvCxnSpPr>
            <a:cxnSpLocks/>
          </p:cNvCxnSpPr>
          <p:nvPr userDrawn="1"/>
        </p:nvCxnSpPr>
        <p:spPr>
          <a:xfrm>
            <a:off x="558816" y="1151372"/>
            <a:ext cx="11074384" cy="0"/>
          </a:xfrm>
          <a:prstGeom prst="straightConnector1">
            <a:avLst/>
          </a:prstGeom>
          <a:noFill/>
          <a:ln w="28575" cap="flat" cmpd="sng">
            <a:solidFill>
              <a:srgbClr val="87A5D4"/>
            </a:solidFill>
            <a:prstDash val="solid"/>
            <a:round/>
            <a:headEnd type="none" w="med" len="med"/>
            <a:tailEnd type="none" w="med" len="med"/>
          </a:ln>
        </p:spPr>
      </p:cxnSp>
      <p:pic>
        <p:nvPicPr>
          <p:cNvPr id="9" name="Google Shape;77;p16">
            <a:extLst>
              <a:ext uri="{FF2B5EF4-FFF2-40B4-BE49-F238E27FC236}">
                <a16:creationId xmlns:a16="http://schemas.microsoft.com/office/drawing/2014/main" id="{3F4F1E5A-B154-1742-9975-2B7AA803C163}"/>
              </a:ext>
            </a:extLst>
          </p:cNvPr>
          <p:cNvPicPr preferRelativeResize="0"/>
          <p:nvPr userDrawn="1"/>
        </p:nvPicPr>
        <p:blipFill>
          <a:blip r:embed="rId13">
            <a:alphaModFix/>
          </a:blip>
          <a:stretch>
            <a:fillRect/>
          </a:stretch>
        </p:blipFill>
        <p:spPr>
          <a:xfrm>
            <a:off x="558800" y="6236756"/>
            <a:ext cx="640080" cy="316444"/>
          </a:xfrm>
          <a:prstGeom prst="rect">
            <a:avLst/>
          </a:prstGeom>
          <a:noFill/>
          <a:ln>
            <a:noFill/>
          </a:ln>
        </p:spPr>
      </p:pic>
      <p:sp>
        <p:nvSpPr>
          <p:cNvPr id="6" name="Slide Number Placeholder 5">
            <a:extLst>
              <a:ext uri="{FF2B5EF4-FFF2-40B4-BE49-F238E27FC236}">
                <a16:creationId xmlns:a16="http://schemas.microsoft.com/office/drawing/2014/main" id="{4BAAAE9D-99A4-DA43-91F3-060104BB05C6}"/>
              </a:ext>
            </a:extLst>
          </p:cNvPr>
          <p:cNvSpPr>
            <a:spLocks noGrp="1"/>
          </p:cNvSpPr>
          <p:nvPr>
            <p:ph type="sldNum" sz="quarter" idx="4"/>
          </p:nvPr>
        </p:nvSpPr>
        <p:spPr>
          <a:xfrm>
            <a:off x="9023400" y="6356351"/>
            <a:ext cx="2743200" cy="365125"/>
          </a:xfrm>
          <a:prstGeom prst="rect">
            <a:avLst/>
          </a:prstGeom>
        </p:spPr>
        <p:txBody>
          <a:bodyPr vert="horz" lIns="91440" tIns="45720" rIns="91440" bIns="45720" rtlCol="0" anchor="ctr"/>
          <a:lstStyle>
            <a:lvl1pPr algn="r">
              <a:defRPr sz="1100">
                <a:solidFill>
                  <a:srgbClr val="87A5D4"/>
                </a:solidFill>
              </a:defRPr>
            </a:lvl1pPr>
          </a:lstStyle>
          <a:p>
            <a:fld id="{379DC60E-C89D-364C-9458-B4772A51192D}" type="slidenum">
              <a:rPr lang="en-US" smtClean="0"/>
              <a:pPr/>
              <a:t>‹#›</a:t>
            </a:fld>
            <a:endParaRPr lang="en-US" dirty="0"/>
          </a:p>
        </p:txBody>
      </p:sp>
      <p:grpSp>
        <p:nvGrpSpPr>
          <p:cNvPr id="8" name="Group 7">
            <a:extLst>
              <a:ext uri="{FF2B5EF4-FFF2-40B4-BE49-F238E27FC236}">
                <a16:creationId xmlns:a16="http://schemas.microsoft.com/office/drawing/2014/main" id="{0C1D1EB2-F15C-8149-947D-A6195D5FE6C7}"/>
              </a:ext>
            </a:extLst>
          </p:cNvPr>
          <p:cNvGrpSpPr/>
          <p:nvPr userDrawn="1"/>
        </p:nvGrpSpPr>
        <p:grpSpPr>
          <a:xfrm>
            <a:off x="-1726057" y="4965682"/>
            <a:ext cx="232880" cy="1892318"/>
            <a:chOff x="-1300396" y="1705190"/>
            <a:chExt cx="396657" cy="4269510"/>
          </a:xfrm>
        </p:grpSpPr>
        <p:sp>
          <p:nvSpPr>
            <p:cNvPr id="10" name="Rectangle 9">
              <a:extLst>
                <a:ext uri="{FF2B5EF4-FFF2-40B4-BE49-F238E27FC236}">
                  <a16:creationId xmlns:a16="http://schemas.microsoft.com/office/drawing/2014/main" id="{C23D59C9-17B9-EE44-8CED-86CDEE4EB0A7}"/>
                </a:ext>
              </a:extLst>
            </p:cNvPr>
            <p:cNvSpPr/>
            <p:nvPr/>
          </p:nvSpPr>
          <p:spPr>
            <a:xfrm>
              <a:off x="-1300396" y="3364985"/>
              <a:ext cx="396657" cy="396657"/>
            </a:xfrm>
            <a:prstGeom prst="rect">
              <a:avLst/>
            </a:prstGeom>
            <a:solidFill>
              <a:srgbClr val="F166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1" name="Rectangle 10">
              <a:extLst>
                <a:ext uri="{FF2B5EF4-FFF2-40B4-BE49-F238E27FC236}">
                  <a16:creationId xmlns:a16="http://schemas.microsoft.com/office/drawing/2014/main" id="{6B21B856-368A-F14B-97FB-7C9CFABF990D}"/>
                </a:ext>
              </a:extLst>
            </p:cNvPr>
            <p:cNvSpPr/>
            <p:nvPr/>
          </p:nvSpPr>
          <p:spPr>
            <a:xfrm>
              <a:off x="-1300396" y="3918250"/>
              <a:ext cx="396657" cy="396657"/>
            </a:xfrm>
            <a:prstGeom prst="rect">
              <a:avLst/>
            </a:prstGeom>
            <a:solidFill>
              <a:srgbClr val="E79F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2" name="Rectangle 11">
              <a:extLst>
                <a:ext uri="{FF2B5EF4-FFF2-40B4-BE49-F238E27FC236}">
                  <a16:creationId xmlns:a16="http://schemas.microsoft.com/office/drawing/2014/main" id="{9CB13C03-569F-5F41-B187-BA35545C04AE}"/>
                </a:ext>
              </a:extLst>
            </p:cNvPr>
            <p:cNvSpPr/>
            <p:nvPr/>
          </p:nvSpPr>
          <p:spPr>
            <a:xfrm>
              <a:off x="-1300396" y="4471515"/>
              <a:ext cx="396657" cy="396657"/>
            </a:xfrm>
            <a:prstGeom prst="rect">
              <a:avLst/>
            </a:prstGeom>
            <a:solidFill>
              <a:srgbClr val="6FB3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3" name="Rectangle 12">
              <a:extLst>
                <a:ext uri="{FF2B5EF4-FFF2-40B4-BE49-F238E27FC236}">
                  <a16:creationId xmlns:a16="http://schemas.microsoft.com/office/drawing/2014/main" id="{7EB4D6E1-BC3E-E44B-9024-22E5BFE54B60}"/>
                </a:ext>
              </a:extLst>
            </p:cNvPr>
            <p:cNvSpPr/>
            <p:nvPr/>
          </p:nvSpPr>
          <p:spPr>
            <a:xfrm>
              <a:off x="-1300396" y="5578043"/>
              <a:ext cx="396657" cy="396657"/>
            </a:xfrm>
            <a:prstGeom prst="rect">
              <a:avLst/>
            </a:prstGeom>
            <a:solidFill>
              <a:srgbClr val="6067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4" name="Rectangle 13">
              <a:extLst>
                <a:ext uri="{FF2B5EF4-FFF2-40B4-BE49-F238E27FC236}">
                  <a16:creationId xmlns:a16="http://schemas.microsoft.com/office/drawing/2014/main" id="{391288D9-0B9D-5041-9BAC-FD47632C3283}"/>
                </a:ext>
              </a:extLst>
            </p:cNvPr>
            <p:cNvSpPr/>
            <p:nvPr/>
          </p:nvSpPr>
          <p:spPr>
            <a:xfrm>
              <a:off x="-1300396" y="5024780"/>
              <a:ext cx="396657" cy="396657"/>
            </a:xfrm>
            <a:prstGeom prst="rect">
              <a:avLst/>
            </a:prstGeom>
            <a:solidFill>
              <a:srgbClr val="009A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5" name="Rectangle 14">
              <a:extLst>
                <a:ext uri="{FF2B5EF4-FFF2-40B4-BE49-F238E27FC236}">
                  <a16:creationId xmlns:a16="http://schemas.microsoft.com/office/drawing/2014/main" id="{5654E8D6-CDBF-4B4B-94F8-B9331A25C670}"/>
                </a:ext>
              </a:extLst>
            </p:cNvPr>
            <p:cNvSpPr/>
            <p:nvPr/>
          </p:nvSpPr>
          <p:spPr>
            <a:xfrm>
              <a:off x="-1300396" y="2811720"/>
              <a:ext cx="396657" cy="396657"/>
            </a:xfrm>
            <a:prstGeom prst="rect">
              <a:avLst/>
            </a:prstGeom>
            <a:solidFill>
              <a:srgbClr val="001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dirty="0"/>
            </a:p>
          </p:txBody>
        </p:sp>
        <p:sp>
          <p:nvSpPr>
            <p:cNvPr id="16" name="Rectangle 15">
              <a:extLst>
                <a:ext uri="{FF2B5EF4-FFF2-40B4-BE49-F238E27FC236}">
                  <a16:creationId xmlns:a16="http://schemas.microsoft.com/office/drawing/2014/main" id="{14E1E4DF-6659-E641-B252-4D7F8A5A94F9}"/>
                </a:ext>
              </a:extLst>
            </p:cNvPr>
            <p:cNvSpPr/>
            <p:nvPr/>
          </p:nvSpPr>
          <p:spPr>
            <a:xfrm>
              <a:off x="-1300396" y="1705190"/>
              <a:ext cx="396657" cy="396657"/>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sp>
          <p:nvSpPr>
            <p:cNvPr id="17" name="Rectangle 16">
              <a:extLst>
                <a:ext uri="{FF2B5EF4-FFF2-40B4-BE49-F238E27FC236}">
                  <a16:creationId xmlns:a16="http://schemas.microsoft.com/office/drawing/2014/main" id="{A147BF34-8132-1A41-BF3F-64D7EC4AC972}"/>
                </a:ext>
              </a:extLst>
            </p:cNvPr>
            <p:cNvSpPr/>
            <p:nvPr/>
          </p:nvSpPr>
          <p:spPr>
            <a:xfrm>
              <a:off x="-1300396" y="2258455"/>
              <a:ext cx="396657" cy="396657"/>
            </a:xfrm>
            <a:prstGeom prst="rect">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42"/>
            </a:p>
          </p:txBody>
        </p:sp>
      </p:grpSp>
    </p:spTree>
    <p:extLst>
      <p:ext uri="{BB962C8B-B14F-4D97-AF65-F5344CB8AC3E}">
        <p14:creationId xmlns:p14="http://schemas.microsoft.com/office/powerpoint/2010/main" val="243618478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8" r:id="rId3"/>
    <p:sldLayoutId id="2147483669" r:id="rId4"/>
    <p:sldLayoutId id="2147483671" r:id="rId5"/>
    <p:sldLayoutId id="2147483679" r:id="rId6"/>
    <p:sldLayoutId id="2147483666" r:id="rId7"/>
    <p:sldLayoutId id="2147483675" r:id="rId8"/>
    <p:sldLayoutId id="2147483667" r:id="rId9"/>
    <p:sldLayoutId id="2147483673" r:id="rId10"/>
    <p:sldLayoutId id="2147483674" r:id="rId11"/>
  </p:sldLayoutIdLst>
  <p:hf hdr="0" ftr="0" dt="0"/>
  <p:txStyles>
    <p:titleStyle>
      <a:lvl1pPr algn="l" defTabSz="914400" rtl="0" eaLnBrk="1" fontAlgn="t" latinLnBrk="0" hangingPunct="1">
        <a:lnSpc>
          <a:spcPct val="95000"/>
        </a:lnSpc>
        <a:spcBef>
          <a:spcPct val="0"/>
        </a:spcBef>
        <a:buNone/>
        <a:defRPr sz="2400" b="1" kern="1200">
          <a:solidFill>
            <a:schemeClr val="accent1"/>
          </a:solidFill>
          <a:latin typeface="+mn-lt"/>
          <a:ea typeface="Arial Unicode MS" panose="020B0604020202020204" pitchFamily="34" charset="-128"/>
          <a:cs typeface="Arial Unicode MS" panose="020B0604020202020204" pitchFamily="34" charset="-128"/>
        </a:defRPr>
      </a:lvl1pPr>
    </p:titleStyle>
    <p:bodyStyle>
      <a:lvl1pPr marL="228600" indent="-228600" algn="l" defTabSz="914400" rtl="0" eaLnBrk="1" latinLnBrk="0" hangingPunct="1">
        <a:lnSpc>
          <a:spcPct val="90000"/>
        </a:lnSpc>
        <a:spcBef>
          <a:spcPts val="1000"/>
        </a:spcBef>
        <a:buSzPct val="110000"/>
        <a:buFont typeface="Arial" panose="020B0604020202020204" pitchFamily="34" charset="0"/>
        <a:buChar char="•"/>
        <a:defRPr sz="2000" kern="1200">
          <a:solidFill>
            <a:schemeClr val="tx1"/>
          </a:solidFill>
          <a:latin typeface="+mn-lt"/>
          <a:ea typeface="Arial Unicode MS" panose="020B0604020202020204" pitchFamily="34" charset="-128"/>
          <a:cs typeface="Arial Unicode MS" panose="020B0604020202020204" pitchFamily="34" charset="-128"/>
        </a:defRPr>
      </a:lvl1pPr>
      <a:lvl2pPr marL="685800" indent="-228600" algn="l" defTabSz="914400" rtl="0" eaLnBrk="1" latinLnBrk="0" hangingPunct="1">
        <a:lnSpc>
          <a:spcPct val="90000"/>
        </a:lnSpc>
        <a:spcBef>
          <a:spcPts val="500"/>
        </a:spcBef>
        <a:buSzPct val="90000"/>
        <a:buFont typeface="Courier New" panose="02070309020205020404" pitchFamily="49" charset="0"/>
        <a:buChar char="o"/>
        <a:defRPr sz="1800" kern="1200">
          <a:solidFill>
            <a:schemeClr val="tx1"/>
          </a:solidFill>
          <a:latin typeface="+mn-lt"/>
          <a:ea typeface="Arial Unicode MS" panose="020B0604020202020204" pitchFamily="34" charset="-128"/>
          <a:cs typeface="Arial Unicode MS" panose="020B0604020202020204" pitchFamily="34" charset="-128"/>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Arial Unicode MS" panose="020B0604020202020204" pitchFamily="34" charset="-128"/>
          <a:cs typeface="Arial Unicode MS" panose="020B0604020202020204" pitchFamily="34" charset="-128"/>
        </a:defRPr>
      </a:lvl3pPr>
      <a:lvl4pPr marL="1600200" indent="-228600" algn="l" defTabSz="914400" rtl="0" eaLnBrk="1" latinLnBrk="0" hangingPunct="1">
        <a:lnSpc>
          <a:spcPct val="90000"/>
        </a:lnSpc>
        <a:spcBef>
          <a:spcPts val="500"/>
        </a:spcBef>
        <a:buSzPct val="120000"/>
        <a:buFont typeface="Arial" panose="020B0604020202020204" pitchFamily="34" charset="0"/>
        <a:buChar char="•"/>
        <a:defRPr sz="1400" kern="1200">
          <a:solidFill>
            <a:schemeClr val="tx1"/>
          </a:solidFill>
          <a:latin typeface="+mn-lt"/>
          <a:ea typeface="Arial Unicode MS" panose="020B0604020202020204" pitchFamily="34" charset="-128"/>
          <a:cs typeface="Arial Unicode MS" panose="020B0604020202020204" pitchFamily="34" charset="-128"/>
        </a:defRPr>
      </a:lvl4pPr>
      <a:lvl5pPr marL="2057400" indent="-228600" algn="l" defTabSz="914400" rtl="0" eaLnBrk="1" latinLnBrk="0" hangingPunct="1">
        <a:lnSpc>
          <a:spcPct val="90000"/>
        </a:lnSpc>
        <a:spcBef>
          <a:spcPts val="500"/>
        </a:spcBef>
        <a:buSzPct val="90000"/>
        <a:buFont typeface="Courier New" panose="02070309020205020404" pitchFamily="49" charset="0"/>
        <a:buChar char="o"/>
        <a:defRPr sz="1400" kern="1200">
          <a:solidFill>
            <a:schemeClr val="tx1"/>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52" userDrawn="1">
          <p15:clr>
            <a:srgbClr val="F26B43"/>
          </p15:clr>
        </p15:guide>
        <p15:guide id="3" pos="7328" userDrawn="1">
          <p15:clr>
            <a:srgbClr val="F26B43"/>
          </p15:clr>
        </p15:guide>
        <p15:guide id="4" orient="horz" pos="264" userDrawn="1">
          <p15:clr>
            <a:srgbClr val="F26B43"/>
          </p15:clr>
        </p15:guide>
        <p15:guide id="5" orient="horz" pos="696" userDrawn="1">
          <p15:clr>
            <a:srgbClr val="F26B43"/>
          </p15:clr>
        </p15:guide>
        <p15:guide id="6" orient="horz" pos="3816" userDrawn="1">
          <p15:clr>
            <a:srgbClr val="F26B43"/>
          </p15:clr>
        </p15:guide>
        <p15:guide id="7" pos="768" userDrawn="1">
          <p15:clr>
            <a:srgbClr val="F26B43"/>
          </p15:clr>
        </p15:guide>
        <p15:guide id="8" pos="6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790C1F81-2CE2-3D43-9A8B-ACA8822A3DC0}"/>
              </a:ext>
            </a:extLst>
          </p:cNvPr>
          <p:cNvPicPr>
            <a:picLocks noChangeAspect="1"/>
          </p:cNvPicPr>
          <p:nvPr userDrawn="1"/>
        </p:nvPicPr>
        <p:blipFill>
          <a:blip r:embed="rId14"/>
          <a:srcRect/>
          <a:stretch>
            <a:fillRect/>
          </a:stretch>
        </p:blipFill>
        <p:spPr bwMode="auto">
          <a:xfrm>
            <a:off x="-21166" y="-6350"/>
            <a:ext cx="12213167" cy="68897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sp>
        <p:nvSpPr>
          <p:cNvPr id="1027" name="Title Placeholder 1">
            <a:extLst>
              <a:ext uri="{FF2B5EF4-FFF2-40B4-BE49-F238E27FC236}">
                <a16:creationId xmlns:a16="http://schemas.microsoft.com/office/drawing/2014/main" id="{FEFDEAA4-47E2-92CB-4566-E4CC36CC2DF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7C3AAAF-7896-7E3A-D3BB-99359A61BCB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4B721A3-C8EB-B65A-CE4C-229835CDC1DF}"/>
              </a:ext>
            </a:extLst>
          </p:cNvPr>
          <p:cNvSpPr>
            <a:spLocks noGrp="1"/>
          </p:cNvSpPr>
          <p:nvPr>
            <p:ph type="sldNum" sz="quarter" idx="4"/>
          </p:nvPr>
        </p:nvSpPr>
        <p:spPr>
          <a:xfrm>
            <a:off x="7213600" y="6513514"/>
            <a:ext cx="711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chemeClr val="bg1"/>
                </a:solidFill>
                <a:effectLst>
                  <a:outerShdw blurRad="38100" dist="38100" dir="2700000" algn="tl">
                    <a:srgbClr val="C0C0C0"/>
                  </a:outerShdw>
                </a:effectLst>
              </a:defRPr>
            </a:lvl1pPr>
          </a:lstStyle>
          <a:p>
            <a:pPr>
              <a:defRPr/>
            </a:pPr>
            <a:fld id="{B54A4FC4-3B45-4098-AA50-F7D2F1D00FEA}" type="slidenum">
              <a:rPr lang="en-US" altLang="en-US"/>
              <a:pPr>
                <a:defRPr/>
              </a:pPr>
              <a:t>‹#›</a:t>
            </a:fld>
            <a:endParaRPr lang="en-US" altLang="en-US"/>
          </a:p>
        </p:txBody>
      </p:sp>
    </p:spTree>
    <p:extLst>
      <p:ext uri="{BB962C8B-B14F-4D97-AF65-F5344CB8AC3E}">
        <p14:creationId xmlns:p14="http://schemas.microsoft.com/office/powerpoint/2010/main" val="33458341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gsa.gov/portal/forms/download/116486"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ssport.com/massport/business/bids-opportunities/capital-bids/" TargetMode="External"/><Relationship Id="rId2" Type="http://schemas.openxmlformats.org/officeDocument/2006/relationships/hyperlink" Target="https://www.bidexpress.com/businesses/27137/home"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www.massport.com/massport/business/bids-opportunities/capital-bids" TargetMode="External"/><Relationship Id="rId2" Type="http://schemas.openxmlformats.org/officeDocument/2006/relationships/hyperlink" Target="mailto:CPBidQuestions@massport.com" TargetMode="External"/><Relationship Id="rId1" Type="http://schemas.openxmlformats.org/officeDocument/2006/relationships/slideLayout" Target="../slideLayouts/slideLayout17.xml"/><Relationship Id="rId4" Type="http://schemas.openxmlformats.org/officeDocument/2006/relationships/hyperlink" Target="http://www.commbuys.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dexpress.com/businesses/27137/home" TargetMode="External"/><Relationship Id="rId2" Type="http://schemas.openxmlformats.org/officeDocument/2006/relationships/hyperlink" Target="https://www.massport.com/massport/business/capital-improvements/online-bidding-project-information/"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s://www.bidexpress.com/businesses/27137/home" TargetMode="External"/><Relationship Id="rId2" Type="http://schemas.openxmlformats.org/officeDocument/2006/relationships/hyperlink" Target="https://www.massport.com/massport/business/capital-improvements/online-bidding-project-information/"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port.com/massport/business/bids-opportunities/capital-bids/"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www.bidexpres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infotechexpress.com/registration/new"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infotechinc.zendesk.com/hc/en-us/sections/12044610308375-Bid-Express-Vendor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2BA759A-11E0-9348-9A27-E8B7F64C4759}"/>
              </a:ext>
            </a:extLst>
          </p:cNvPr>
          <p:cNvPicPr>
            <a:picLocks noChangeAspect="1"/>
          </p:cNvPicPr>
          <p:nvPr/>
        </p:nvPicPr>
        <p:blipFill rotWithShape="1">
          <a:blip r:embed="rId2"/>
          <a:srcRect t="8985"/>
          <a:stretch/>
        </p:blipFill>
        <p:spPr>
          <a:xfrm>
            <a:off x="0" y="-38245"/>
            <a:ext cx="12192000" cy="6913179"/>
          </a:xfrm>
          <a:prstGeom prst="rect">
            <a:avLst/>
          </a:prstGeom>
        </p:spPr>
      </p:pic>
      <p:sp>
        <p:nvSpPr>
          <p:cNvPr id="2" name="Title 1">
            <a:extLst>
              <a:ext uri="{FF2B5EF4-FFF2-40B4-BE49-F238E27FC236}">
                <a16:creationId xmlns:a16="http://schemas.microsoft.com/office/drawing/2014/main" id="{785EB2AC-D60F-D948-BC58-2C0487F6AED5}"/>
              </a:ext>
            </a:extLst>
          </p:cNvPr>
          <p:cNvSpPr>
            <a:spLocks noGrp="1"/>
          </p:cNvSpPr>
          <p:nvPr>
            <p:ph type="ctrTitle" idx="4294967295"/>
          </p:nvPr>
        </p:nvSpPr>
        <p:spPr>
          <a:xfrm>
            <a:off x="1524000" y="314325"/>
            <a:ext cx="9144000" cy="4435476"/>
          </a:xfrm>
        </p:spPr>
        <p:txBody>
          <a:bodyPr/>
          <a:lstStyle/>
          <a:p>
            <a:pPr algn="ctr"/>
            <a:r>
              <a:rPr lang="en-US" sz="3600" dirty="0">
                <a:solidFill>
                  <a:schemeClr val="bg1"/>
                </a:solidFill>
              </a:rPr>
              <a:t/>
            </a:r>
            <a:br>
              <a:rPr lang="en-US" sz="3600" dirty="0">
                <a:solidFill>
                  <a:schemeClr val="bg1"/>
                </a:solidFill>
              </a:rPr>
            </a:br>
            <a:r>
              <a:rPr lang="en-US" sz="2800" dirty="0">
                <a:solidFill>
                  <a:schemeClr val="bg1"/>
                </a:solidFill>
                <a:cs typeface="Times New Roman" panose="02020603050405020304" pitchFamily="18" charset="0"/>
              </a:rPr>
              <a:t>MPA PROJECT NO. L1840</a:t>
            </a:r>
            <a:r>
              <a:rPr lang="en-US" sz="3600" dirty="0">
                <a:solidFill>
                  <a:schemeClr val="bg1"/>
                </a:solidFill>
              </a:rPr>
              <a:t/>
            </a:r>
            <a:br>
              <a:rPr lang="en-US" sz="3600" dirty="0">
                <a:solidFill>
                  <a:schemeClr val="bg1"/>
                </a:solidFill>
              </a:rPr>
            </a:br>
            <a:r>
              <a:rPr lang="en-US" sz="2800" i="0" u="none" strike="noStrike" baseline="0" dirty="0">
                <a:solidFill>
                  <a:schemeClr val="bg1"/>
                </a:solidFill>
              </a:rPr>
              <a:t>LOGAN NPDES PERMIT INFRASTRUCTURE PROGRAM</a:t>
            </a:r>
            <a:br>
              <a:rPr lang="en-US" sz="2800" i="0" u="none" strike="noStrike" baseline="0" dirty="0">
                <a:solidFill>
                  <a:schemeClr val="bg1"/>
                </a:solidFill>
              </a:rPr>
            </a:br>
            <a:r>
              <a:rPr lang="en-US" sz="2800" i="0" u="none" strike="noStrike" baseline="0" dirty="0">
                <a:solidFill>
                  <a:schemeClr val="bg1"/>
                </a:solidFill>
              </a:rPr>
              <a:t>NPDES PERMIT NO. MA0000787</a:t>
            </a:r>
            <a:br>
              <a:rPr lang="en-US" sz="2800" i="0" u="none" strike="noStrike" baseline="0" dirty="0">
                <a:solidFill>
                  <a:schemeClr val="bg1"/>
                </a:solidFill>
              </a:rPr>
            </a:br>
            <a:r>
              <a:rPr lang="en-US" sz="2800" i="0" u="none" strike="noStrike" baseline="0" dirty="0">
                <a:solidFill>
                  <a:schemeClr val="bg1"/>
                </a:solidFill>
              </a:rPr>
              <a:t/>
            </a:r>
            <a:br>
              <a:rPr lang="en-US" sz="2800" i="0" u="none" strike="noStrike" baseline="0" dirty="0">
                <a:solidFill>
                  <a:schemeClr val="bg1"/>
                </a:solidFill>
              </a:rPr>
            </a:br>
            <a:r>
              <a:rPr lang="en-US" sz="2800" i="0" u="none" strike="noStrike" baseline="0" dirty="0">
                <a:solidFill>
                  <a:schemeClr val="bg1"/>
                </a:solidFill>
              </a:rPr>
              <a:t>LOGAN INTERNATIONAL AIRPORT </a:t>
            </a:r>
            <a:br>
              <a:rPr lang="en-US" sz="2800" i="0" u="none" strike="noStrike" baseline="0" dirty="0">
                <a:solidFill>
                  <a:schemeClr val="bg1"/>
                </a:solidFill>
              </a:rPr>
            </a:br>
            <a:r>
              <a:rPr lang="en-US" sz="2800" i="0" u="none" strike="noStrike" baseline="0" dirty="0">
                <a:solidFill>
                  <a:schemeClr val="bg1"/>
                </a:solidFill>
              </a:rPr>
              <a:t>ONE HARBORSIDE DRIVE, 200S</a:t>
            </a:r>
            <a:br>
              <a:rPr lang="en-US" sz="2800" i="0" u="none" strike="noStrike" baseline="0" dirty="0">
                <a:solidFill>
                  <a:schemeClr val="bg1"/>
                </a:solidFill>
              </a:rPr>
            </a:br>
            <a:r>
              <a:rPr lang="en-US" sz="2800" i="0" u="none" strike="noStrike" baseline="0" dirty="0">
                <a:solidFill>
                  <a:schemeClr val="bg1"/>
                </a:solidFill>
              </a:rPr>
              <a:t>EAST BOSTON, MASSACHUSETTS</a:t>
            </a:r>
            <a:r>
              <a:rPr lang="en-US" sz="2800" dirty="0">
                <a:solidFill>
                  <a:schemeClr val="bg1"/>
                </a:solidFill>
              </a:rPr>
              <a:t/>
            </a:r>
            <a:br>
              <a:rPr lang="en-US" sz="2800" dirty="0">
                <a:solidFill>
                  <a:schemeClr val="bg1"/>
                </a:solidFill>
              </a:rPr>
            </a:br>
            <a:r>
              <a:rPr lang="en-US" sz="3600" dirty="0">
                <a:solidFill>
                  <a:schemeClr val="bg1"/>
                </a:solidFill>
              </a:rPr>
              <a:t/>
            </a:r>
            <a:br>
              <a:rPr lang="en-US" sz="3600" dirty="0">
                <a:solidFill>
                  <a:schemeClr val="bg1"/>
                </a:solidFill>
              </a:rPr>
            </a:br>
            <a:r>
              <a:rPr lang="en-US" sz="2800" dirty="0">
                <a:solidFill>
                  <a:schemeClr val="bg1"/>
                </a:solidFill>
              </a:rPr>
              <a:t>REQUEST FOR QUALIFICATIONS</a:t>
            </a:r>
            <a:br>
              <a:rPr lang="en-US" sz="2800" dirty="0">
                <a:solidFill>
                  <a:schemeClr val="bg1"/>
                </a:solidFill>
              </a:rPr>
            </a:br>
            <a:r>
              <a:rPr lang="en-US" sz="2800" dirty="0">
                <a:solidFill>
                  <a:schemeClr val="bg1"/>
                </a:solidFill>
              </a:rPr>
              <a:t>Consultant Briefing via Zoom</a:t>
            </a:r>
            <a:r>
              <a:rPr lang="en-US" sz="3600" dirty="0">
                <a:solidFill>
                  <a:schemeClr val="bg1"/>
                </a:solidFill>
              </a:rPr>
              <a:t/>
            </a:r>
            <a:br>
              <a:rPr lang="en-US" sz="3600" dirty="0">
                <a:solidFill>
                  <a:schemeClr val="bg1"/>
                </a:solidFill>
              </a:rPr>
            </a:br>
            <a:endParaRPr lang="en-US" sz="3600" dirty="0">
              <a:solidFill>
                <a:schemeClr val="bg1"/>
              </a:solidFill>
            </a:endParaRPr>
          </a:p>
        </p:txBody>
      </p:sp>
      <p:sp>
        <p:nvSpPr>
          <p:cNvPr id="16" name="Google Shape;63;p14">
            <a:extLst>
              <a:ext uri="{FF2B5EF4-FFF2-40B4-BE49-F238E27FC236}">
                <a16:creationId xmlns:a16="http://schemas.microsoft.com/office/drawing/2014/main" id="{FBB1BE41-3A51-384F-9C71-0951E4E0CCE7}"/>
              </a:ext>
            </a:extLst>
          </p:cNvPr>
          <p:cNvSpPr txBox="1"/>
          <p:nvPr/>
        </p:nvSpPr>
        <p:spPr>
          <a:xfrm>
            <a:off x="1524002" y="5038724"/>
            <a:ext cx="9143999" cy="371475"/>
          </a:xfrm>
          <a:prstGeom prst="rect">
            <a:avLst/>
          </a:prstGeom>
          <a:noFill/>
          <a:ln>
            <a:noFill/>
          </a:ln>
        </p:spPr>
        <p:txBody>
          <a:bodyPr spcFirstLastPara="1" wrap="square" lIns="0" tIns="0" rIns="0" bIns="0" anchor="t" anchorCtr="0">
            <a:noAutofit/>
          </a:bodyPr>
          <a:lstStyle/>
          <a:p>
            <a:pPr algn="ctr"/>
            <a:r>
              <a:rPr lang="en" sz="2400" b="1" dirty="0">
                <a:solidFill>
                  <a:schemeClr val="lt2"/>
                </a:solidFill>
                <a:cs typeface="Times New Roman" panose="02020603050405020304" pitchFamily="18" charset="0"/>
              </a:rPr>
              <a:t>AUGUST 7, 2024, 10 AM</a:t>
            </a:r>
          </a:p>
          <a:p>
            <a:pPr algn="ctr"/>
            <a:endParaRPr b="1" dirty="0">
              <a:solidFill>
                <a:schemeClr val="lt2"/>
              </a:solidFill>
              <a:latin typeface="+mj-lt"/>
            </a:endParaRPr>
          </a:p>
        </p:txBody>
      </p:sp>
      <p:pic>
        <p:nvPicPr>
          <p:cNvPr id="18" name="Google Shape;55;p13">
            <a:extLst>
              <a:ext uri="{FF2B5EF4-FFF2-40B4-BE49-F238E27FC236}">
                <a16:creationId xmlns:a16="http://schemas.microsoft.com/office/drawing/2014/main" id="{050DE368-81F8-A246-A9FB-941EC84ADB5D}"/>
              </a:ext>
            </a:extLst>
          </p:cNvPr>
          <p:cNvPicPr preferRelativeResize="0"/>
          <p:nvPr/>
        </p:nvPicPr>
        <p:blipFill>
          <a:blip r:embed="rId3">
            <a:alphaModFix/>
          </a:blip>
          <a:stretch>
            <a:fillRect/>
          </a:stretch>
        </p:blipFill>
        <p:spPr>
          <a:xfrm>
            <a:off x="5574998" y="5767803"/>
            <a:ext cx="1097280" cy="548640"/>
          </a:xfrm>
          <a:prstGeom prst="rect">
            <a:avLst/>
          </a:prstGeom>
          <a:noFill/>
          <a:ln>
            <a:noFill/>
          </a:ln>
        </p:spPr>
      </p:pic>
    </p:spTree>
    <p:extLst>
      <p:ext uri="{BB962C8B-B14F-4D97-AF65-F5344CB8AC3E}">
        <p14:creationId xmlns:p14="http://schemas.microsoft.com/office/powerpoint/2010/main" val="174613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6B5B9B-6E9D-67BD-B72B-675B5422BCC8}"/>
              </a:ext>
            </a:extLst>
          </p:cNvPr>
          <p:cNvSpPr>
            <a:spLocks noGrp="1"/>
          </p:cNvSpPr>
          <p:nvPr>
            <p:ph type="body" sz="quarter" idx="13"/>
          </p:nvPr>
        </p:nvSpPr>
        <p:spPr>
          <a:xfrm>
            <a:off x="558800" y="1284365"/>
            <a:ext cx="10972800" cy="4802110"/>
          </a:xfrm>
        </p:spPr>
        <p:txBody>
          <a:bodyPr/>
          <a:lstStyle/>
          <a:p>
            <a:pPr marL="342900" indent="-342900">
              <a:buFont typeface="Arial" panose="020B0604020202020204" pitchFamily="34" charset="0"/>
              <a:buChar char="•"/>
            </a:pPr>
            <a:r>
              <a:rPr lang="en-US" sz="2400" dirty="0">
                <a:solidFill>
                  <a:srgbClr val="0070C0"/>
                </a:solidFill>
              </a:rPr>
              <a:t>Support achieving Water Quality-Based Effluent Limit (WQBEL) compliance at the North, Porter Street, Maverick Street and West Outfall Drainage Areas by Q3, 2038.</a:t>
            </a:r>
          </a:p>
          <a:p>
            <a:pPr marL="342900" indent="-342900">
              <a:buFont typeface="Arial" panose="020B0604020202020204" pitchFamily="34" charset="0"/>
              <a:buChar char="•"/>
            </a:pPr>
            <a:r>
              <a:rPr lang="en-US" sz="2400" dirty="0">
                <a:solidFill>
                  <a:srgbClr val="0070C0"/>
                </a:solidFill>
              </a:rPr>
              <a:t>Implementing Dry Weather and Wet Weather Investigation Plans within the specified outfall drainage areas per the Regulatory-driven Schedule. Limited portions of the North Drainage Area Dry Weather Investigation will be performed by Others in advance of this scope of work. Milestone deadlines are subject to change, but are anticipated to be dates within the following timeframes:</a:t>
            </a:r>
          </a:p>
          <a:p>
            <a:pPr marL="342900" indent="-342900">
              <a:buFont typeface="Arial" panose="020B0604020202020204" pitchFamily="34" charset="0"/>
              <a:buChar char="•"/>
            </a:pPr>
            <a:r>
              <a:rPr lang="en-US" sz="2400" dirty="0">
                <a:solidFill>
                  <a:srgbClr val="0070C0"/>
                </a:solidFill>
              </a:rPr>
              <a:t>Updating drainage maps as investigations proceed to incorporate changes and corrections.</a:t>
            </a:r>
          </a:p>
          <a:p>
            <a:endParaRPr lang="en-US" dirty="0"/>
          </a:p>
        </p:txBody>
      </p:sp>
      <p:sp>
        <p:nvSpPr>
          <p:cNvPr id="4" name="Slide Number Placeholder 3">
            <a:extLst>
              <a:ext uri="{FF2B5EF4-FFF2-40B4-BE49-F238E27FC236}">
                <a16:creationId xmlns:a16="http://schemas.microsoft.com/office/drawing/2014/main" id="{F2D5C346-9DDB-29E3-7602-CB029E19EB8B}"/>
              </a:ext>
            </a:extLst>
          </p:cNvPr>
          <p:cNvSpPr>
            <a:spLocks noGrp="1"/>
          </p:cNvSpPr>
          <p:nvPr>
            <p:ph type="sldNum" sz="quarter" idx="4"/>
          </p:nvPr>
        </p:nvSpPr>
        <p:spPr/>
        <p:txBody>
          <a:bodyPr/>
          <a:lstStyle/>
          <a:p>
            <a:fld id="{379DC60E-C89D-364C-9458-B4772A51192D}" type="slidenum">
              <a:rPr lang="en-US" smtClean="0"/>
              <a:pPr/>
              <a:t>10</a:t>
            </a:fld>
            <a:endParaRPr lang="en-US" dirty="0"/>
          </a:p>
        </p:txBody>
      </p:sp>
      <p:sp>
        <p:nvSpPr>
          <p:cNvPr id="5" name="Title 4">
            <a:extLst>
              <a:ext uri="{FF2B5EF4-FFF2-40B4-BE49-F238E27FC236}">
                <a16:creationId xmlns:a16="http://schemas.microsoft.com/office/drawing/2014/main" id="{0499B9C4-74D6-FD59-E9D6-C3D023FC12C5}"/>
              </a:ext>
            </a:extLst>
          </p:cNvPr>
          <p:cNvSpPr>
            <a:spLocks noGrp="1"/>
          </p:cNvSpPr>
          <p:nvPr>
            <p:ph type="title"/>
          </p:nvPr>
        </p:nvSpPr>
        <p:spPr>
          <a:xfrm>
            <a:off x="558802" y="136525"/>
            <a:ext cx="10869281" cy="925436"/>
          </a:xfrm>
        </p:spPr>
        <p:txBody>
          <a:bodyPr/>
          <a:lstStyle/>
          <a:p>
            <a:pPr algn="ctr"/>
            <a:r>
              <a:rPr lang="en-US" sz="3200" dirty="0">
                <a:cs typeface="Times New Roman" panose="02020603050405020304" pitchFamily="18" charset="0"/>
              </a:rPr>
              <a:t>SCOPE OF WORK</a:t>
            </a:r>
          </a:p>
        </p:txBody>
      </p:sp>
      <p:graphicFrame>
        <p:nvGraphicFramePr>
          <p:cNvPr id="6" name="Table 5">
            <a:extLst>
              <a:ext uri="{FF2B5EF4-FFF2-40B4-BE49-F238E27FC236}">
                <a16:creationId xmlns:a16="http://schemas.microsoft.com/office/drawing/2014/main" id="{CC923A6B-74C5-D85F-FBE6-8DDE6701434C}"/>
              </a:ext>
            </a:extLst>
          </p:cNvPr>
          <p:cNvGraphicFramePr>
            <a:graphicFrameLocks noGrp="1"/>
          </p:cNvGraphicFramePr>
          <p:nvPr>
            <p:extLst>
              <p:ext uri="{D42A27DB-BD31-4B8C-83A1-F6EECF244321}">
                <p14:modId xmlns:p14="http://schemas.microsoft.com/office/powerpoint/2010/main" val="1095475028"/>
              </p:ext>
            </p:extLst>
          </p:nvPr>
        </p:nvGraphicFramePr>
        <p:xfrm>
          <a:off x="3829877" y="4622308"/>
          <a:ext cx="6838121" cy="1877523"/>
        </p:xfrm>
        <a:graphic>
          <a:graphicData uri="http://schemas.openxmlformats.org/drawingml/2006/table">
            <a:tbl>
              <a:tblPr firstRow="1" bandRow="1">
                <a:tableStyleId>{5C22544A-7EE6-4342-B048-85BDC9FD1C3A}</a:tableStyleId>
              </a:tblPr>
              <a:tblGrid>
                <a:gridCol w="1616766">
                  <a:extLst>
                    <a:ext uri="{9D8B030D-6E8A-4147-A177-3AD203B41FA5}">
                      <a16:colId xmlns:a16="http://schemas.microsoft.com/office/drawing/2014/main" val="326582472"/>
                    </a:ext>
                  </a:extLst>
                </a:gridCol>
                <a:gridCol w="3594179">
                  <a:extLst>
                    <a:ext uri="{9D8B030D-6E8A-4147-A177-3AD203B41FA5}">
                      <a16:colId xmlns:a16="http://schemas.microsoft.com/office/drawing/2014/main" val="2004925235"/>
                    </a:ext>
                  </a:extLst>
                </a:gridCol>
                <a:gridCol w="1627176">
                  <a:extLst>
                    <a:ext uri="{9D8B030D-6E8A-4147-A177-3AD203B41FA5}">
                      <a16:colId xmlns:a16="http://schemas.microsoft.com/office/drawing/2014/main" val="1174825185"/>
                    </a:ext>
                  </a:extLst>
                </a:gridCol>
              </a:tblGrid>
              <a:tr h="323931">
                <a:tc>
                  <a:txBody>
                    <a:bodyPr/>
                    <a:lstStyle/>
                    <a:p>
                      <a:pPr algn="ctr"/>
                      <a:r>
                        <a:rPr lang="en-US" dirty="0"/>
                        <a:t>Dry or Wet </a:t>
                      </a:r>
                    </a:p>
                  </a:txBody>
                  <a:tcPr/>
                </a:tc>
                <a:tc>
                  <a:txBody>
                    <a:bodyPr/>
                    <a:lstStyle/>
                    <a:p>
                      <a:pPr algn="ctr"/>
                      <a:r>
                        <a:rPr lang="en-US" dirty="0"/>
                        <a:t>Outfall Drainage Area</a:t>
                      </a:r>
                    </a:p>
                  </a:txBody>
                  <a:tcPr/>
                </a:tc>
                <a:tc>
                  <a:txBody>
                    <a:bodyPr/>
                    <a:lstStyle/>
                    <a:p>
                      <a:pPr algn="ctr"/>
                      <a:r>
                        <a:rPr lang="en-US" dirty="0"/>
                        <a:t>Milestone</a:t>
                      </a:r>
                    </a:p>
                  </a:txBody>
                  <a:tcPr/>
                </a:tc>
                <a:extLst>
                  <a:ext uri="{0D108BD9-81ED-4DB2-BD59-A6C34878D82A}">
                    <a16:rowId xmlns:a16="http://schemas.microsoft.com/office/drawing/2014/main" val="2826276302"/>
                  </a:ext>
                </a:extLst>
              </a:tr>
              <a:tr h="323931">
                <a:tc>
                  <a:txBody>
                    <a:bodyPr/>
                    <a:lstStyle/>
                    <a:p>
                      <a:pPr algn="ctr"/>
                      <a:r>
                        <a:rPr lang="en-US" b="1" dirty="0"/>
                        <a:t>Dry</a:t>
                      </a:r>
                    </a:p>
                  </a:txBody>
                  <a:tcPr/>
                </a:tc>
                <a:tc>
                  <a:txBody>
                    <a:bodyPr/>
                    <a:lstStyle/>
                    <a:p>
                      <a:pPr algn="ctr"/>
                      <a:r>
                        <a:rPr lang="en-US" b="1" dirty="0"/>
                        <a:t>North (N)</a:t>
                      </a:r>
                    </a:p>
                  </a:txBody>
                  <a:tcPr/>
                </a:tc>
                <a:tc>
                  <a:txBody>
                    <a:bodyPr/>
                    <a:lstStyle/>
                    <a:p>
                      <a:pPr algn="ctr"/>
                      <a:r>
                        <a:rPr lang="en-US" b="1" dirty="0"/>
                        <a:t>Q3, 2025</a:t>
                      </a:r>
                    </a:p>
                  </a:txBody>
                  <a:tcPr/>
                </a:tc>
                <a:extLst>
                  <a:ext uri="{0D108BD9-81ED-4DB2-BD59-A6C34878D82A}">
                    <a16:rowId xmlns:a16="http://schemas.microsoft.com/office/drawing/2014/main" val="3739843409"/>
                  </a:ext>
                </a:extLst>
              </a:tr>
              <a:tr h="414483">
                <a:tc>
                  <a:txBody>
                    <a:bodyPr/>
                    <a:lstStyle/>
                    <a:p>
                      <a:pPr algn="ctr"/>
                      <a:r>
                        <a:rPr lang="en-US" b="1" dirty="0"/>
                        <a:t>Dry</a:t>
                      </a:r>
                    </a:p>
                  </a:txBody>
                  <a:tcPr/>
                </a:tc>
                <a:tc>
                  <a:txBody>
                    <a:bodyPr/>
                    <a:lstStyle/>
                    <a:p>
                      <a:pPr algn="ctr"/>
                      <a:r>
                        <a:rPr lang="en-US" b="1" dirty="0"/>
                        <a:t>Porter St(P) and Maverick St (M)</a:t>
                      </a:r>
                    </a:p>
                  </a:txBody>
                  <a:tcPr/>
                </a:tc>
                <a:tc>
                  <a:txBody>
                    <a:bodyPr/>
                    <a:lstStyle/>
                    <a:p>
                      <a:pPr algn="ctr"/>
                      <a:r>
                        <a:rPr lang="en-US" b="1" dirty="0"/>
                        <a:t>Q4, 2026</a:t>
                      </a:r>
                    </a:p>
                  </a:txBody>
                  <a:tcPr/>
                </a:tc>
                <a:extLst>
                  <a:ext uri="{0D108BD9-81ED-4DB2-BD59-A6C34878D82A}">
                    <a16:rowId xmlns:a16="http://schemas.microsoft.com/office/drawing/2014/main" val="497384483"/>
                  </a:ext>
                </a:extLst>
              </a:tr>
              <a:tr h="323931">
                <a:tc>
                  <a:txBody>
                    <a:bodyPr/>
                    <a:lstStyle/>
                    <a:p>
                      <a:pPr algn="ctr"/>
                      <a:r>
                        <a:rPr lang="en-US" b="1" dirty="0"/>
                        <a:t>Wet</a:t>
                      </a:r>
                    </a:p>
                  </a:txBody>
                  <a:tcPr/>
                </a:tc>
                <a:tc>
                  <a:txBody>
                    <a:bodyPr/>
                    <a:lstStyle/>
                    <a:p>
                      <a:pPr algn="ctr"/>
                      <a:r>
                        <a:rPr lang="en-US" b="1" dirty="0"/>
                        <a:t>N, M, P</a:t>
                      </a:r>
                    </a:p>
                  </a:txBody>
                  <a:tcPr/>
                </a:tc>
                <a:tc>
                  <a:txBody>
                    <a:bodyPr/>
                    <a:lstStyle/>
                    <a:p>
                      <a:pPr algn="ctr"/>
                      <a:r>
                        <a:rPr lang="en-US" b="1" dirty="0"/>
                        <a:t>Q4, 2027</a:t>
                      </a:r>
                    </a:p>
                  </a:txBody>
                  <a:tcPr/>
                </a:tc>
                <a:extLst>
                  <a:ext uri="{0D108BD9-81ED-4DB2-BD59-A6C34878D82A}">
                    <a16:rowId xmlns:a16="http://schemas.microsoft.com/office/drawing/2014/main" val="2987562839"/>
                  </a:ext>
                </a:extLst>
              </a:tr>
              <a:tr h="323931">
                <a:tc>
                  <a:txBody>
                    <a:bodyPr/>
                    <a:lstStyle/>
                    <a:p>
                      <a:pPr algn="ctr"/>
                      <a:r>
                        <a:rPr lang="en-US" b="1" dirty="0"/>
                        <a:t>Dry and Wet</a:t>
                      </a:r>
                    </a:p>
                  </a:txBody>
                  <a:tcPr/>
                </a:tc>
                <a:tc>
                  <a:txBody>
                    <a:bodyPr/>
                    <a:lstStyle/>
                    <a:p>
                      <a:pPr algn="ctr"/>
                      <a:r>
                        <a:rPr lang="en-US" b="1" dirty="0"/>
                        <a:t>W</a:t>
                      </a:r>
                    </a:p>
                  </a:txBody>
                  <a:tcPr/>
                </a:tc>
                <a:tc>
                  <a:txBody>
                    <a:bodyPr/>
                    <a:lstStyle/>
                    <a:p>
                      <a:pPr algn="ctr"/>
                      <a:r>
                        <a:rPr lang="en-US" b="1" dirty="0"/>
                        <a:t>Q2, 2028</a:t>
                      </a:r>
                    </a:p>
                  </a:txBody>
                  <a:tcPr/>
                </a:tc>
                <a:extLst>
                  <a:ext uri="{0D108BD9-81ED-4DB2-BD59-A6C34878D82A}">
                    <a16:rowId xmlns:a16="http://schemas.microsoft.com/office/drawing/2014/main" val="129195832"/>
                  </a:ext>
                </a:extLst>
              </a:tr>
            </a:tbl>
          </a:graphicData>
        </a:graphic>
      </p:graphicFrame>
    </p:spTree>
    <p:extLst>
      <p:ext uri="{BB962C8B-B14F-4D97-AF65-F5344CB8AC3E}">
        <p14:creationId xmlns:p14="http://schemas.microsoft.com/office/powerpoint/2010/main" val="205233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619AE-9D68-7E0B-36E1-A613CE8017F0}"/>
              </a:ext>
            </a:extLst>
          </p:cNvPr>
          <p:cNvSpPr>
            <a:spLocks noGrp="1"/>
          </p:cNvSpPr>
          <p:nvPr>
            <p:ph type="body" sz="quarter" idx="13"/>
          </p:nvPr>
        </p:nvSpPr>
        <p:spPr>
          <a:xfrm>
            <a:off x="609600" y="1462708"/>
            <a:ext cx="10972800" cy="3721100"/>
          </a:xfrm>
        </p:spPr>
        <p:txBody>
          <a:bodyPr/>
          <a:lstStyle/>
          <a:p>
            <a:pPr marL="285750" indent="-285750">
              <a:buFont typeface="Arial" panose="020B0604020202020204" pitchFamily="34" charset="0"/>
              <a:buChar char="•"/>
            </a:pPr>
            <a:r>
              <a:rPr lang="en-US" sz="2400" b="0" i="0" u="none" strike="noStrike" baseline="0" dirty="0">
                <a:solidFill>
                  <a:srgbClr val="006AB6"/>
                </a:solidFill>
              </a:rPr>
              <a:t>Preparing a </a:t>
            </a:r>
            <a:r>
              <a:rPr lang="en-US" sz="2400" b="1" i="0" u="none" strike="noStrike" baseline="0" dirty="0">
                <a:solidFill>
                  <a:srgbClr val="006AB6"/>
                </a:solidFill>
              </a:rPr>
              <a:t>Non-Structural Control Plan </a:t>
            </a:r>
            <a:r>
              <a:rPr lang="en-US" sz="2400" b="0" i="0" u="none" strike="noStrike" baseline="0" dirty="0">
                <a:solidFill>
                  <a:srgbClr val="006AB6"/>
                </a:solidFill>
              </a:rPr>
              <a:t>by </a:t>
            </a:r>
            <a:r>
              <a:rPr lang="en-US" sz="2400" b="1" i="0" u="none" strike="noStrike" baseline="0" dirty="0">
                <a:solidFill>
                  <a:srgbClr val="006AB6"/>
                </a:solidFill>
              </a:rPr>
              <a:t>Q4, 2025</a:t>
            </a:r>
            <a:r>
              <a:rPr lang="en-US" sz="2400" b="0" i="0" u="none" strike="noStrike" baseline="0" dirty="0">
                <a:solidFill>
                  <a:srgbClr val="006AB6"/>
                </a:solidFill>
              </a:rPr>
              <a:t>, and overseeing the implementation of the Non-Structural Control Plan by </a:t>
            </a:r>
            <a:r>
              <a:rPr lang="en-US" sz="2400" b="1" i="0" u="none" strike="noStrike" baseline="0" dirty="0">
                <a:solidFill>
                  <a:srgbClr val="006AB6"/>
                </a:solidFill>
              </a:rPr>
              <a:t>Q4, 2026</a:t>
            </a:r>
            <a:r>
              <a:rPr lang="en-US" sz="2400" b="0" i="0" u="none" strike="noStrike" baseline="0" dirty="0">
                <a:solidFill>
                  <a:srgbClr val="006AB6"/>
                </a:solidFill>
              </a:rPr>
              <a:t> in coordination with multiple Massport departments. </a:t>
            </a:r>
          </a:p>
          <a:p>
            <a:pPr marL="285750" indent="-285750">
              <a:buFont typeface="Arial" panose="020B0604020202020204" pitchFamily="34" charset="0"/>
              <a:buChar char="•"/>
            </a:pPr>
            <a:r>
              <a:rPr lang="en-US" sz="2400" b="0" i="0" u="none" strike="noStrike" baseline="0" dirty="0">
                <a:solidFill>
                  <a:srgbClr val="006AB6"/>
                </a:solidFill>
              </a:rPr>
              <a:t>Developing and completing a </a:t>
            </a:r>
            <a:r>
              <a:rPr lang="en-US" sz="2400" b="1" i="0" u="none" strike="noStrike" baseline="0" dirty="0">
                <a:solidFill>
                  <a:srgbClr val="006AB6"/>
                </a:solidFill>
              </a:rPr>
              <a:t>Green Infrastructure Suitability Analysis </a:t>
            </a:r>
            <a:r>
              <a:rPr lang="en-US" sz="2400" b="0" i="0" u="none" strike="noStrike" baseline="0" dirty="0">
                <a:solidFill>
                  <a:srgbClr val="006AB6"/>
                </a:solidFill>
              </a:rPr>
              <a:t>and Description of </a:t>
            </a:r>
            <a:r>
              <a:rPr lang="en-US" sz="2400" b="1" i="0" u="none" strike="noStrike" baseline="0" dirty="0">
                <a:solidFill>
                  <a:srgbClr val="006AB6"/>
                </a:solidFill>
              </a:rPr>
              <a:t>Pilot Program </a:t>
            </a:r>
            <a:r>
              <a:rPr lang="en-US" sz="2400" b="0" i="0" u="none" strike="noStrike" baseline="0" dirty="0">
                <a:solidFill>
                  <a:srgbClr val="006AB6"/>
                </a:solidFill>
              </a:rPr>
              <a:t>by </a:t>
            </a:r>
            <a:r>
              <a:rPr lang="en-US" sz="2400" b="1" i="0" u="none" strike="noStrike" baseline="0" dirty="0">
                <a:solidFill>
                  <a:srgbClr val="006AB6"/>
                </a:solidFill>
              </a:rPr>
              <a:t>Q4, 2026. </a:t>
            </a:r>
          </a:p>
          <a:p>
            <a:pPr marL="285750" indent="-285750">
              <a:buFont typeface="Arial" panose="020B0604020202020204" pitchFamily="34" charset="0"/>
              <a:buChar char="•"/>
            </a:pPr>
            <a:r>
              <a:rPr lang="en-US" sz="2400" b="0" i="0" u="none" strike="noStrike" baseline="0" dirty="0">
                <a:solidFill>
                  <a:srgbClr val="006AB6"/>
                </a:solidFill>
              </a:rPr>
              <a:t>Overseeing </a:t>
            </a:r>
            <a:r>
              <a:rPr lang="en-US" sz="2400" b="1" i="0" u="none" strike="noStrike" baseline="0" dirty="0">
                <a:solidFill>
                  <a:srgbClr val="006AB6"/>
                </a:solidFill>
              </a:rPr>
              <a:t>Pilot Program </a:t>
            </a:r>
            <a:r>
              <a:rPr lang="en-US" sz="2400" b="0" i="0" u="none" strike="noStrike" baseline="0" dirty="0">
                <a:solidFill>
                  <a:srgbClr val="006AB6"/>
                </a:solidFill>
              </a:rPr>
              <a:t>by </a:t>
            </a:r>
            <a:r>
              <a:rPr lang="en-US" sz="2400" b="1" i="0" u="none" strike="noStrike" baseline="0" dirty="0">
                <a:solidFill>
                  <a:srgbClr val="006AB6"/>
                </a:solidFill>
              </a:rPr>
              <a:t>Q4, 2029</a:t>
            </a:r>
            <a:r>
              <a:rPr lang="en-US" sz="2400" b="0" i="0" u="none" strike="noStrike" baseline="0" dirty="0">
                <a:solidFill>
                  <a:srgbClr val="006AB6"/>
                </a:solidFill>
              </a:rPr>
              <a:t>, evaluating effectiveness of non-structural and/or structural control(s) piloted, and incorporating findings into future planning. </a:t>
            </a:r>
          </a:p>
          <a:p>
            <a:pPr marL="285750" indent="-285750">
              <a:buFont typeface="Arial" panose="020B0604020202020204" pitchFamily="34" charset="0"/>
              <a:buChar char="•"/>
            </a:pPr>
            <a:r>
              <a:rPr lang="en-US" sz="2400" b="0" i="0" u="none" strike="noStrike" baseline="0" dirty="0">
                <a:solidFill>
                  <a:srgbClr val="006AB6"/>
                </a:solidFill>
              </a:rPr>
              <a:t>Overseeing </a:t>
            </a:r>
            <a:r>
              <a:rPr lang="en-US" sz="2400" b="1" i="0" u="none" strike="noStrike" baseline="0" dirty="0">
                <a:solidFill>
                  <a:srgbClr val="006AB6"/>
                </a:solidFill>
              </a:rPr>
              <a:t>Priority Bacteria Mitigation Projects </a:t>
            </a:r>
            <a:r>
              <a:rPr lang="en-US" sz="2400" b="0" i="0" u="none" strike="noStrike" baseline="0" dirty="0">
                <a:solidFill>
                  <a:srgbClr val="006AB6"/>
                </a:solidFill>
              </a:rPr>
              <a:t>within the Four Drainage Basins. </a:t>
            </a:r>
          </a:p>
          <a:p>
            <a:pPr marL="285750" indent="-285750">
              <a:buFont typeface="Arial" panose="020B0604020202020204" pitchFamily="34" charset="0"/>
              <a:buChar char="•"/>
            </a:pPr>
            <a:endParaRPr lang="en-US" sz="2400" b="0" i="0" u="none" strike="noStrike" baseline="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182FE7B3-2747-A477-EBE2-12695C5BCB78}"/>
              </a:ext>
            </a:extLst>
          </p:cNvPr>
          <p:cNvSpPr>
            <a:spLocks noGrp="1"/>
          </p:cNvSpPr>
          <p:nvPr>
            <p:ph type="sldNum" sz="quarter" idx="4"/>
          </p:nvPr>
        </p:nvSpPr>
        <p:spPr/>
        <p:txBody>
          <a:bodyPr/>
          <a:lstStyle/>
          <a:p>
            <a:fld id="{379DC60E-C89D-364C-9458-B4772A51192D}" type="slidenum">
              <a:rPr lang="en-US" smtClean="0"/>
              <a:pPr/>
              <a:t>11</a:t>
            </a:fld>
            <a:endParaRPr lang="en-US" dirty="0"/>
          </a:p>
        </p:txBody>
      </p:sp>
      <p:sp>
        <p:nvSpPr>
          <p:cNvPr id="8" name="Title 4">
            <a:extLst>
              <a:ext uri="{FF2B5EF4-FFF2-40B4-BE49-F238E27FC236}">
                <a16:creationId xmlns:a16="http://schemas.microsoft.com/office/drawing/2014/main" id="{831ACC42-79A8-A85F-544B-CF49652658A1}"/>
              </a:ext>
            </a:extLst>
          </p:cNvPr>
          <p:cNvSpPr txBox="1">
            <a:spLocks/>
          </p:cNvSpPr>
          <p:nvPr/>
        </p:nvSpPr>
        <p:spPr>
          <a:xfrm>
            <a:off x="558802" y="136525"/>
            <a:ext cx="10869281" cy="925436"/>
          </a:xfrm>
          <a:prstGeom prst="rect">
            <a:avLst/>
          </a:prstGeom>
        </p:spPr>
        <p:txBody>
          <a:bodyPr vert="horz" lIns="0" tIns="0" rIns="0" bIns="0" rtlCol="0" anchor="ctr" anchorCtr="0">
            <a:noAutofit/>
          </a:bodyPr>
          <a:lstStyle>
            <a:lvl1pPr algn="l" defTabSz="914400" rtl="0" eaLnBrk="1" fontAlgn="t" latinLnBrk="0" hangingPunct="1">
              <a:lnSpc>
                <a:spcPct val="95000"/>
              </a:lnSpc>
              <a:spcBef>
                <a:spcPct val="0"/>
              </a:spcBef>
              <a:buNone/>
              <a:defRPr sz="2400" b="1" kern="1200">
                <a:solidFill>
                  <a:schemeClr val="accent1"/>
                </a:solidFill>
                <a:latin typeface="+mn-lt"/>
                <a:ea typeface="Arial Unicode MS" panose="020B0604020202020204" pitchFamily="34" charset="-128"/>
                <a:cs typeface="Arial Unicode MS" panose="020B0604020202020204" pitchFamily="34" charset="-128"/>
              </a:defRPr>
            </a:lvl1pPr>
          </a:lstStyle>
          <a:p>
            <a:pPr algn="ctr"/>
            <a:r>
              <a:rPr lang="en-US" sz="3200">
                <a:cs typeface="Times New Roman" panose="02020603050405020304" pitchFamily="18" charset="0"/>
              </a:rPr>
              <a:t>SCOPE OF WORK</a:t>
            </a:r>
            <a:endParaRPr lang="en-US" sz="3200" dirty="0">
              <a:cs typeface="Times New Roman" panose="02020603050405020304" pitchFamily="18" charset="0"/>
            </a:endParaRPr>
          </a:p>
        </p:txBody>
      </p:sp>
    </p:spTree>
    <p:extLst>
      <p:ext uri="{BB962C8B-B14F-4D97-AF65-F5344CB8AC3E}">
        <p14:creationId xmlns:p14="http://schemas.microsoft.com/office/powerpoint/2010/main" val="232585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6949B8-F870-17D4-2645-06B8FF3F43FC}"/>
              </a:ext>
            </a:extLst>
          </p:cNvPr>
          <p:cNvSpPr>
            <a:spLocks noGrp="1"/>
          </p:cNvSpPr>
          <p:nvPr>
            <p:ph type="body" sz="quarter" idx="13"/>
          </p:nvPr>
        </p:nvSpPr>
        <p:spPr>
          <a:xfrm>
            <a:off x="558800" y="1192696"/>
            <a:ext cx="10972800" cy="5062329"/>
          </a:xfrm>
        </p:spPr>
        <p:txBody>
          <a:bodyPr/>
          <a:lstStyle/>
          <a:p>
            <a:r>
              <a:rPr lang="en-US" sz="2200" b="1" i="0" u="none" strike="noStrike" baseline="0" dirty="0">
                <a:solidFill>
                  <a:srgbClr val="006AB6"/>
                </a:solidFill>
              </a:rPr>
              <a:t>Preparing design, bid and procurement documents </a:t>
            </a:r>
            <a:r>
              <a:rPr lang="en-US" sz="2200" b="0" i="0" u="none" strike="noStrike" baseline="0" dirty="0">
                <a:solidFill>
                  <a:srgbClr val="006AB6"/>
                </a:solidFill>
              </a:rPr>
              <a:t>for:</a:t>
            </a:r>
            <a:endParaRPr lang="en-US" sz="2200" dirty="0">
              <a:solidFill>
                <a:srgbClr val="006AB6"/>
              </a:solidFill>
            </a:endParaRPr>
          </a:p>
          <a:p>
            <a:pPr marL="285750" indent="-285750">
              <a:buFont typeface="Arial" panose="020B0604020202020204" pitchFamily="34" charset="0"/>
              <a:buChar char="•"/>
            </a:pPr>
            <a:r>
              <a:rPr lang="en-US" sz="2200" dirty="0">
                <a:solidFill>
                  <a:srgbClr val="006AB6"/>
                </a:solidFill>
              </a:rPr>
              <a:t>Sediment Removal in North Drainage Area by Q3, 2025, Porter and Maverick Drainage Areas by Q4, 2026, and West Drainage Area by Q2, 2028. The bid document shall include all associated activities necessary for the performance of the sediment removal, including CCTV for condition verification, and off-site sediment disposal at a permitted receiving facility. </a:t>
            </a:r>
          </a:p>
          <a:p>
            <a:pPr marL="285750" indent="-285750">
              <a:buFont typeface="Arial" panose="020B0604020202020204" pitchFamily="34" charset="0"/>
              <a:buChar char="•"/>
            </a:pPr>
            <a:r>
              <a:rPr lang="en-US" sz="2200" dirty="0">
                <a:solidFill>
                  <a:srgbClr val="006AB6"/>
                </a:solidFill>
              </a:rPr>
              <a:t>The Find-It Fix-It Program to eliminate illicit discharges within the North, Porter Street and Maverick Street Drain Areas by Q4, 2027, and West Drainage Area by Q4, 2028. </a:t>
            </a:r>
          </a:p>
          <a:p>
            <a:pPr marL="285750" indent="-285750">
              <a:buFont typeface="Arial" panose="020B0604020202020204" pitchFamily="34" charset="0"/>
              <a:buChar char="•"/>
            </a:pPr>
            <a:r>
              <a:rPr lang="en-US" sz="2200" dirty="0">
                <a:solidFill>
                  <a:srgbClr val="006AB6"/>
                </a:solidFill>
              </a:rPr>
              <a:t>Piloting Best Management Practices by Q4, 2029. </a:t>
            </a:r>
          </a:p>
          <a:p>
            <a:pPr marL="285750" indent="-285750">
              <a:buFont typeface="Arial" panose="020B0604020202020204" pitchFamily="34" charset="0"/>
              <a:buChar char="•"/>
            </a:pPr>
            <a:r>
              <a:rPr lang="en-US" sz="2200" dirty="0">
                <a:solidFill>
                  <a:srgbClr val="006AB6"/>
                </a:solidFill>
              </a:rPr>
              <a:t>Implementation of Priority Bacteria Mitigation Projects to mitigate bacteria concentrations by Q3, 2030 and Q4, 2033. </a:t>
            </a:r>
          </a:p>
          <a:p>
            <a:pPr marL="742950" lvl="1" indent="-285750">
              <a:buFont typeface="Wingdings" panose="05000000000000000000" pitchFamily="2" charset="2"/>
              <a:buChar char="ü"/>
            </a:pPr>
            <a:r>
              <a:rPr lang="en-US" sz="2000" b="0" i="0" u="none" strike="noStrike" baseline="0" dirty="0">
                <a:solidFill>
                  <a:srgbClr val="006AB6"/>
                </a:solidFill>
              </a:rPr>
              <a:t>Deliverables shall comply with Massport’s Site/Civil CAD standards </a:t>
            </a:r>
          </a:p>
          <a:p>
            <a:pPr marL="742950" lvl="1" indent="-285750">
              <a:buFont typeface="Wingdings" panose="05000000000000000000" pitchFamily="2" charset="2"/>
              <a:buChar char="ü"/>
            </a:pPr>
            <a:r>
              <a:rPr lang="en-US" sz="2000" b="0" i="0" u="none" strike="noStrike" baseline="0" dirty="0">
                <a:solidFill>
                  <a:srgbClr val="006AB6"/>
                </a:solidFill>
              </a:rPr>
              <a:t>Engineering cost estimates. </a:t>
            </a:r>
          </a:p>
          <a:p>
            <a:pPr marL="742950" lvl="1" indent="-285750">
              <a:buFont typeface="Wingdings" panose="05000000000000000000" pitchFamily="2" charset="2"/>
              <a:buChar char="ü"/>
            </a:pPr>
            <a:r>
              <a:rPr lang="en-US" sz="2000" b="0" i="0" u="none" strike="noStrike" baseline="0" dirty="0">
                <a:solidFill>
                  <a:srgbClr val="006AB6"/>
                </a:solidFill>
              </a:rPr>
              <a:t>Construction support services, field inspections and resident engineering during construction to ensure contractor’s compliance. </a:t>
            </a:r>
          </a:p>
          <a:p>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5F834E9-DE31-0F61-814A-AEDF9DF0AF94}"/>
              </a:ext>
            </a:extLst>
          </p:cNvPr>
          <p:cNvSpPr>
            <a:spLocks noGrp="1"/>
          </p:cNvSpPr>
          <p:nvPr>
            <p:ph type="sldNum" sz="quarter" idx="4"/>
          </p:nvPr>
        </p:nvSpPr>
        <p:spPr/>
        <p:txBody>
          <a:bodyPr/>
          <a:lstStyle/>
          <a:p>
            <a:fld id="{379DC60E-C89D-364C-9458-B4772A51192D}" type="slidenum">
              <a:rPr lang="en-US" smtClean="0"/>
              <a:pPr/>
              <a:t>12</a:t>
            </a:fld>
            <a:endParaRPr lang="en-US" dirty="0"/>
          </a:p>
        </p:txBody>
      </p:sp>
      <p:sp>
        <p:nvSpPr>
          <p:cNvPr id="8" name="Title 4">
            <a:extLst>
              <a:ext uri="{FF2B5EF4-FFF2-40B4-BE49-F238E27FC236}">
                <a16:creationId xmlns:a16="http://schemas.microsoft.com/office/drawing/2014/main" id="{0D092CEC-4D6D-1A6C-E794-BE2BCDF1B5B8}"/>
              </a:ext>
            </a:extLst>
          </p:cNvPr>
          <p:cNvSpPr>
            <a:spLocks noGrp="1"/>
          </p:cNvSpPr>
          <p:nvPr>
            <p:ph type="title"/>
          </p:nvPr>
        </p:nvSpPr>
        <p:spPr>
          <a:xfrm>
            <a:off x="558800" y="340209"/>
            <a:ext cx="10869613" cy="695325"/>
          </a:xfrm>
        </p:spPr>
        <p:txBody>
          <a:bodyPr/>
          <a:lstStyle/>
          <a:p>
            <a:pPr algn="ctr"/>
            <a:r>
              <a:rPr lang="en-US" sz="3200" dirty="0">
                <a:cs typeface="Times New Roman" panose="02020603050405020304" pitchFamily="18" charset="0"/>
              </a:rPr>
              <a:t>SCOPE OF WORK</a:t>
            </a:r>
          </a:p>
        </p:txBody>
      </p:sp>
    </p:spTree>
    <p:extLst>
      <p:ext uri="{BB962C8B-B14F-4D97-AF65-F5344CB8AC3E}">
        <p14:creationId xmlns:p14="http://schemas.microsoft.com/office/powerpoint/2010/main" val="9680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EA7B0F-E339-6C20-118D-836451888A8B}"/>
              </a:ext>
            </a:extLst>
          </p:cNvPr>
          <p:cNvSpPr>
            <a:spLocks noGrp="1"/>
          </p:cNvSpPr>
          <p:nvPr>
            <p:ph type="body" sz="quarter" idx="13"/>
          </p:nvPr>
        </p:nvSpPr>
        <p:spPr>
          <a:xfrm>
            <a:off x="558800" y="1627725"/>
            <a:ext cx="10972800" cy="4112675"/>
          </a:xfrm>
        </p:spPr>
        <p:txBody>
          <a:bodyPr/>
          <a:lstStyle/>
          <a:p>
            <a:pPr marL="342900" indent="-342900">
              <a:buFont typeface="Wingdings" panose="05000000000000000000" pitchFamily="2" charset="2"/>
              <a:buChar char="ü"/>
            </a:pPr>
            <a:r>
              <a:rPr lang="en-US" b="0" i="0" u="none" strike="noStrike" baseline="0" dirty="0">
                <a:solidFill>
                  <a:srgbClr val="006AB6"/>
                </a:solidFill>
              </a:rPr>
              <a:t>Providing </a:t>
            </a:r>
            <a:r>
              <a:rPr lang="en-US" b="1" i="0" u="none" strike="noStrike" baseline="0" dirty="0">
                <a:solidFill>
                  <a:srgbClr val="006AB6"/>
                </a:solidFill>
              </a:rPr>
              <a:t>Licensed Site Professional (LSP) services </a:t>
            </a:r>
            <a:r>
              <a:rPr lang="en-US" b="0" i="0" u="none" strike="noStrike" baseline="0" dirty="0">
                <a:solidFill>
                  <a:srgbClr val="006AB6"/>
                </a:solidFill>
              </a:rPr>
              <a:t>to support characterization of waste sediment for disposal, evaluate environmental conditions within areas where project alternatives are proposed, and </a:t>
            </a:r>
            <a:r>
              <a:rPr lang="en-US" dirty="0">
                <a:solidFill>
                  <a:srgbClr val="006AB6"/>
                </a:solidFill>
              </a:rPr>
              <a:t>provide</a:t>
            </a:r>
            <a:r>
              <a:rPr lang="en-US" b="0" i="0" u="none" strike="noStrike" baseline="0" dirty="0">
                <a:solidFill>
                  <a:srgbClr val="006AB6"/>
                </a:solidFill>
              </a:rPr>
              <a:t> input to bid documents. </a:t>
            </a:r>
          </a:p>
          <a:p>
            <a:pPr marL="342900" indent="-342900">
              <a:buFont typeface="Wingdings" panose="05000000000000000000" pitchFamily="2" charset="2"/>
              <a:buChar char="ü"/>
            </a:pPr>
            <a:r>
              <a:rPr lang="en-US" b="0" i="0" u="none" strike="noStrike" baseline="0" dirty="0">
                <a:solidFill>
                  <a:srgbClr val="006AB6"/>
                </a:solidFill>
              </a:rPr>
              <a:t>Preparing the </a:t>
            </a:r>
            <a:r>
              <a:rPr lang="en-US" b="1" i="0" u="none" strike="noStrike" baseline="0" dirty="0">
                <a:solidFill>
                  <a:srgbClr val="006AB6"/>
                </a:solidFill>
              </a:rPr>
              <a:t>NPDES Permit Reissuance Application </a:t>
            </a:r>
            <a:r>
              <a:rPr lang="en-US" b="0" i="0" u="none" strike="noStrike" baseline="0" dirty="0">
                <a:solidFill>
                  <a:srgbClr val="006AB6"/>
                </a:solidFill>
              </a:rPr>
              <a:t>for submission to USEPA and MassDEP by Q2, 2028, and assisting the Authority with all related activities, such as responding to response to comments to the Draft Permit. </a:t>
            </a:r>
          </a:p>
          <a:p>
            <a:pPr marL="342900" indent="-342900">
              <a:buFont typeface="Wingdings" panose="05000000000000000000" pitchFamily="2" charset="2"/>
              <a:buChar char="ü"/>
            </a:pPr>
            <a:r>
              <a:rPr lang="en-US" b="0" i="0" u="none" strike="noStrike" baseline="0" dirty="0">
                <a:solidFill>
                  <a:srgbClr val="006AB6"/>
                </a:solidFill>
              </a:rPr>
              <a:t>Preparing a </a:t>
            </a:r>
            <a:r>
              <a:rPr lang="en-US" b="1" i="0" u="none" strike="noStrike" baseline="0" dirty="0">
                <a:solidFill>
                  <a:srgbClr val="006AB6"/>
                </a:solidFill>
              </a:rPr>
              <a:t>Logan Stormwater Master Plan </a:t>
            </a:r>
            <a:r>
              <a:rPr lang="en-US" b="0" i="0" u="none" strike="noStrike" baseline="0" dirty="0">
                <a:solidFill>
                  <a:srgbClr val="006AB6"/>
                </a:solidFill>
              </a:rPr>
              <a:t>using information gained during investigation as well as findings of the Green Infrastructure Suitability Analysis, Pilot Program and Priority Bacteria Mitigation Projects</a:t>
            </a:r>
            <a:r>
              <a:rPr lang="en-US" dirty="0">
                <a:solidFill>
                  <a:srgbClr val="006AB6"/>
                </a:solidFill>
              </a:rPr>
              <a:t>. </a:t>
            </a:r>
            <a:endParaRPr lang="en-US" b="0" i="0" u="none" strike="noStrike" baseline="0" dirty="0">
              <a:solidFill>
                <a:srgbClr val="006AB6"/>
              </a:solidFill>
            </a:endParaRPr>
          </a:p>
          <a:p>
            <a:pPr marL="342900" indent="-342900">
              <a:buFont typeface="Wingdings" panose="05000000000000000000" pitchFamily="2" charset="2"/>
              <a:buChar char="ü"/>
            </a:pPr>
            <a:r>
              <a:rPr lang="en-US" b="0" i="0" u="none" strike="noStrike" baseline="0" dirty="0">
                <a:solidFill>
                  <a:srgbClr val="006AB6"/>
                </a:solidFill>
              </a:rPr>
              <a:t>Managing the </a:t>
            </a:r>
            <a:r>
              <a:rPr lang="en-US" b="1" i="0" u="none" strike="noStrike" baseline="0" dirty="0">
                <a:solidFill>
                  <a:srgbClr val="006AB6"/>
                </a:solidFill>
              </a:rPr>
              <a:t>commissioning of Logan NPDES Permit Infrastructure improvements</a:t>
            </a:r>
            <a:r>
              <a:rPr lang="en-US" b="0" i="0" u="none" strike="noStrike" baseline="0" dirty="0">
                <a:solidFill>
                  <a:srgbClr val="006AB6"/>
                </a:solidFill>
              </a:rPr>
              <a:t>.</a:t>
            </a:r>
          </a:p>
        </p:txBody>
      </p:sp>
      <p:sp>
        <p:nvSpPr>
          <p:cNvPr id="4" name="Slide Number Placeholder 3">
            <a:extLst>
              <a:ext uri="{FF2B5EF4-FFF2-40B4-BE49-F238E27FC236}">
                <a16:creationId xmlns:a16="http://schemas.microsoft.com/office/drawing/2014/main" id="{062E2B1A-2E3C-E26B-195C-EBEF5FF33169}"/>
              </a:ext>
            </a:extLst>
          </p:cNvPr>
          <p:cNvSpPr>
            <a:spLocks noGrp="1"/>
          </p:cNvSpPr>
          <p:nvPr>
            <p:ph type="sldNum" sz="quarter" idx="4"/>
          </p:nvPr>
        </p:nvSpPr>
        <p:spPr/>
        <p:txBody>
          <a:bodyPr/>
          <a:lstStyle/>
          <a:p>
            <a:fld id="{379DC60E-C89D-364C-9458-B4772A51192D}" type="slidenum">
              <a:rPr lang="en-US" smtClean="0"/>
              <a:pPr/>
              <a:t>13</a:t>
            </a:fld>
            <a:endParaRPr lang="en-US" dirty="0"/>
          </a:p>
        </p:txBody>
      </p:sp>
      <p:sp>
        <p:nvSpPr>
          <p:cNvPr id="6" name="Title 4">
            <a:extLst>
              <a:ext uri="{FF2B5EF4-FFF2-40B4-BE49-F238E27FC236}">
                <a16:creationId xmlns:a16="http://schemas.microsoft.com/office/drawing/2014/main" id="{3138EBB4-C000-64E8-BDAD-BA4EBFF1F091}"/>
              </a:ext>
            </a:extLst>
          </p:cNvPr>
          <p:cNvSpPr txBox="1">
            <a:spLocks/>
          </p:cNvSpPr>
          <p:nvPr/>
        </p:nvSpPr>
        <p:spPr>
          <a:xfrm>
            <a:off x="558800" y="366713"/>
            <a:ext cx="10869613" cy="695325"/>
          </a:xfrm>
          <a:prstGeom prst="rect">
            <a:avLst/>
          </a:prstGeom>
        </p:spPr>
        <p:txBody>
          <a:bodyPr vert="horz" lIns="0" tIns="0" rIns="0" bIns="0" rtlCol="0" anchor="ctr" anchorCtr="0">
            <a:noAutofit/>
          </a:bodyPr>
          <a:lstStyle>
            <a:lvl1pPr algn="l" defTabSz="914400" rtl="0" eaLnBrk="1" fontAlgn="t" latinLnBrk="0" hangingPunct="1">
              <a:lnSpc>
                <a:spcPct val="95000"/>
              </a:lnSpc>
              <a:spcBef>
                <a:spcPct val="0"/>
              </a:spcBef>
              <a:buNone/>
              <a:defRPr sz="2400" b="1" kern="1200">
                <a:solidFill>
                  <a:schemeClr val="accent1"/>
                </a:solidFill>
                <a:latin typeface="+mn-lt"/>
                <a:ea typeface="Arial Unicode MS" panose="020B0604020202020204" pitchFamily="34" charset="-128"/>
                <a:cs typeface="Arial Unicode MS" panose="020B0604020202020204" pitchFamily="34" charset="-128"/>
              </a:defRPr>
            </a:lvl1pPr>
          </a:lstStyle>
          <a:p>
            <a:pPr algn="ctr"/>
            <a:r>
              <a:rPr lang="en-US" sz="3200">
                <a:cs typeface="Times New Roman" panose="02020603050405020304" pitchFamily="18" charset="0"/>
              </a:rPr>
              <a:t>SCOPE OF WORK</a:t>
            </a:r>
            <a:endParaRPr lang="en-US" sz="3200" dirty="0">
              <a:cs typeface="Times New Roman" panose="02020603050405020304" pitchFamily="18" charset="0"/>
            </a:endParaRPr>
          </a:p>
        </p:txBody>
      </p:sp>
    </p:spTree>
    <p:extLst>
      <p:ext uri="{BB962C8B-B14F-4D97-AF65-F5344CB8AC3E}">
        <p14:creationId xmlns:p14="http://schemas.microsoft.com/office/powerpoint/2010/main" val="418693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17204-E8DA-DF0C-580F-383B7FEE4FC9}"/>
              </a:ext>
            </a:extLst>
          </p:cNvPr>
          <p:cNvSpPr>
            <a:spLocks noGrp="1"/>
          </p:cNvSpPr>
          <p:nvPr>
            <p:ph type="body" sz="quarter" idx="12"/>
          </p:nvPr>
        </p:nvSpPr>
        <p:spPr/>
        <p:txBody>
          <a:bodyPr/>
          <a:lstStyle/>
          <a:p>
            <a:r>
              <a:rPr lang="en-US" sz="2800" b="1" i="0" u="none" strike="noStrike" baseline="0" dirty="0">
                <a:solidFill>
                  <a:srgbClr val="006AB6"/>
                </a:solidFill>
              </a:rPr>
              <a:t>Project Administration</a:t>
            </a:r>
            <a:endParaRPr lang="en-US" sz="2800" dirty="0">
              <a:solidFill>
                <a:srgbClr val="006AB6"/>
              </a:solidFill>
            </a:endParaRPr>
          </a:p>
        </p:txBody>
      </p:sp>
      <p:sp>
        <p:nvSpPr>
          <p:cNvPr id="3" name="Text Placeholder 2">
            <a:extLst>
              <a:ext uri="{FF2B5EF4-FFF2-40B4-BE49-F238E27FC236}">
                <a16:creationId xmlns:a16="http://schemas.microsoft.com/office/drawing/2014/main" id="{B26737EF-A9B3-9226-84F4-BD3EECEF5F80}"/>
              </a:ext>
            </a:extLst>
          </p:cNvPr>
          <p:cNvSpPr>
            <a:spLocks noGrp="1"/>
          </p:cNvSpPr>
          <p:nvPr>
            <p:ph type="body" sz="quarter" idx="13"/>
          </p:nvPr>
        </p:nvSpPr>
        <p:spPr>
          <a:xfrm>
            <a:off x="558800" y="1702601"/>
            <a:ext cx="10972800" cy="4355299"/>
          </a:xfrm>
        </p:spPr>
        <p:txBody>
          <a:bodyPr/>
          <a:lstStyle/>
          <a:p>
            <a:pPr algn="l"/>
            <a:endParaRPr lang="en-US" sz="1800" b="0" i="0" u="none" strike="noStrike" baseline="0" dirty="0">
              <a:solidFill>
                <a:srgbClr val="000000"/>
              </a:solidFill>
              <a:latin typeface="Times New Roman" panose="02020603050405020304" pitchFamily="18" charset="0"/>
            </a:endParaRPr>
          </a:p>
          <a:p>
            <a:pPr marL="342900" indent="-342900">
              <a:buFont typeface="Wingdings" panose="05000000000000000000" pitchFamily="2" charset="2"/>
              <a:buChar char="ü"/>
            </a:pPr>
            <a:r>
              <a:rPr lang="en-US" sz="2400" b="0" i="0" u="none" strike="noStrike" baseline="0" dirty="0">
                <a:solidFill>
                  <a:srgbClr val="006AB6"/>
                </a:solidFill>
              </a:rPr>
              <a:t>Performing day-to-day project management for the overall project including all contractors, coordination of project activities, team resources and maintenance of project schedule as more fully described in the Work Order Scope of Work. </a:t>
            </a:r>
          </a:p>
          <a:p>
            <a:pPr marL="342900" indent="-342900">
              <a:buFont typeface="Wingdings" panose="05000000000000000000" pitchFamily="2" charset="2"/>
              <a:buChar char="ü"/>
            </a:pPr>
            <a:r>
              <a:rPr lang="en-US" sz="2400" b="0" i="0" u="none" strike="noStrike" baseline="0" dirty="0">
                <a:solidFill>
                  <a:srgbClr val="006AB6"/>
                </a:solidFill>
              </a:rPr>
              <a:t>Preparing semi-annual reports for EPA submission. </a:t>
            </a:r>
          </a:p>
          <a:p>
            <a:pPr marL="342900" indent="-342900">
              <a:buFont typeface="Wingdings" panose="05000000000000000000" pitchFamily="2" charset="2"/>
              <a:buChar char="ü"/>
            </a:pPr>
            <a:r>
              <a:rPr lang="en-US" sz="2400" b="0" i="0" u="none" strike="noStrike" baseline="0" dirty="0">
                <a:solidFill>
                  <a:srgbClr val="006AB6"/>
                </a:solidFill>
              </a:rPr>
              <a:t>Preparing meeting agendas, data summaries, maps and other graphical materials as needed for all </a:t>
            </a:r>
            <a:r>
              <a:rPr lang="en-US" sz="2400" b="0" i="0" u="none" strike="noStrike" baseline="0" dirty="0" err="1">
                <a:solidFill>
                  <a:srgbClr val="006AB6"/>
                </a:solidFill>
              </a:rPr>
              <a:t>Massport</a:t>
            </a:r>
            <a:r>
              <a:rPr lang="en-US" sz="2400" b="0" i="0" u="none" strike="noStrike" baseline="0" dirty="0">
                <a:solidFill>
                  <a:srgbClr val="006AB6"/>
                </a:solidFill>
              </a:rPr>
              <a:t> and regulatory agency meetings. </a:t>
            </a:r>
          </a:p>
          <a:p>
            <a:pPr marL="342900" indent="-342900">
              <a:buFont typeface="Wingdings" panose="05000000000000000000" pitchFamily="2" charset="2"/>
              <a:buChar char="ü"/>
            </a:pPr>
            <a:r>
              <a:rPr lang="en-US" sz="2400" b="0" i="0" u="none" strike="noStrike" baseline="0" dirty="0">
                <a:solidFill>
                  <a:srgbClr val="006AB6"/>
                </a:solidFill>
              </a:rPr>
              <a:t>Maintaining written records of all meetings and maintaining electronic files of all verbal and written correspondence with all parties, and any other task that </a:t>
            </a:r>
            <a:r>
              <a:rPr lang="en-US" sz="2400" b="0" i="0" u="none" strike="noStrike" baseline="0" dirty="0" err="1">
                <a:solidFill>
                  <a:srgbClr val="006AB6"/>
                </a:solidFill>
              </a:rPr>
              <a:t>Massport</a:t>
            </a:r>
            <a:r>
              <a:rPr lang="en-US" sz="2400" b="0" i="0" u="none" strike="noStrike" baseline="0" dirty="0">
                <a:solidFill>
                  <a:srgbClr val="006AB6"/>
                </a:solidFill>
              </a:rPr>
              <a:t> may require in support of this Program. </a:t>
            </a:r>
          </a:p>
          <a:p>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C3210FD-A5A3-1198-1CF1-D7DA20B6E515}"/>
              </a:ext>
            </a:extLst>
          </p:cNvPr>
          <p:cNvSpPr>
            <a:spLocks noGrp="1"/>
          </p:cNvSpPr>
          <p:nvPr>
            <p:ph type="sldNum" sz="quarter" idx="4"/>
          </p:nvPr>
        </p:nvSpPr>
        <p:spPr/>
        <p:txBody>
          <a:bodyPr/>
          <a:lstStyle/>
          <a:p>
            <a:fld id="{379DC60E-C89D-364C-9458-B4772A51192D}" type="slidenum">
              <a:rPr lang="en-US" smtClean="0"/>
              <a:pPr/>
              <a:t>14</a:t>
            </a:fld>
            <a:endParaRPr lang="en-US" dirty="0"/>
          </a:p>
        </p:txBody>
      </p:sp>
      <p:sp>
        <p:nvSpPr>
          <p:cNvPr id="6" name="Title 4">
            <a:extLst>
              <a:ext uri="{FF2B5EF4-FFF2-40B4-BE49-F238E27FC236}">
                <a16:creationId xmlns:a16="http://schemas.microsoft.com/office/drawing/2014/main" id="{70C36A07-BEA4-81E4-4843-05AA9CE842CB}"/>
              </a:ext>
            </a:extLst>
          </p:cNvPr>
          <p:cNvSpPr txBox="1">
            <a:spLocks/>
          </p:cNvSpPr>
          <p:nvPr/>
        </p:nvSpPr>
        <p:spPr>
          <a:xfrm>
            <a:off x="558800" y="366713"/>
            <a:ext cx="10869613" cy="695325"/>
          </a:xfrm>
          <a:prstGeom prst="rect">
            <a:avLst/>
          </a:prstGeom>
        </p:spPr>
        <p:txBody>
          <a:bodyPr vert="horz" lIns="0" tIns="0" rIns="0" bIns="0" rtlCol="0" anchor="ctr" anchorCtr="0">
            <a:noAutofit/>
          </a:bodyPr>
          <a:lstStyle>
            <a:lvl1pPr algn="l" defTabSz="914400" rtl="0" eaLnBrk="1" fontAlgn="t" latinLnBrk="0" hangingPunct="1">
              <a:lnSpc>
                <a:spcPct val="95000"/>
              </a:lnSpc>
              <a:spcBef>
                <a:spcPct val="0"/>
              </a:spcBef>
              <a:buNone/>
              <a:defRPr sz="2400" b="1" kern="1200">
                <a:solidFill>
                  <a:schemeClr val="accent1"/>
                </a:solidFill>
                <a:latin typeface="+mn-lt"/>
                <a:ea typeface="Arial Unicode MS" panose="020B0604020202020204" pitchFamily="34" charset="-128"/>
                <a:cs typeface="Arial Unicode MS" panose="020B0604020202020204" pitchFamily="34" charset="-128"/>
              </a:defRPr>
            </a:lvl1pPr>
          </a:lstStyle>
          <a:p>
            <a:pPr algn="ctr"/>
            <a:r>
              <a:rPr lang="en-US" sz="3200">
                <a:cs typeface="Times New Roman" panose="02020603050405020304" pitchFamily="18" charset="0"/>
              </a:rPr>
              <a:t>SCOPE OF WORK</a:t>
            </a:r>
            <a:endParaRPr lang="en-US" sz="3200" dirty="0">
              <a:cs typeface="Times New Roman" panose="02020603050405020304" pitchFamily="18" charset="0"/>
            </a:endParaRPr>
          </a:p>
        </p:txBody>
      </p:sp>
    </p:spTree>
    <p:extLst>
      <p:ext uri="{BB962C8B-B14F-4D97-AF65-F5344CB8AC3E}">
        <p14:creationId xmlns:p14="http://schemas.microsoft.com/office/powerpoint/2010/main" val="180957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60C51A-4334-812A-3608-2DE3D2A0AB35}"/>
              </a:ext>
            </a:extLst>
          </p:cNvPr>
          <p:cNvSpPr>
            <a:spLocks noGrp="1"/>
          </p:cNvSpPr>
          <p:nvPr>
            <p:ph type="body" sz="quarter" idx="13"/>
          </p:nvPr>
        </p:nvSpPr>
        <p:spPr>
          <a:xfrm>
            <a:off x="558800" y="927653"/>
            <a:ext cx="10972800" cy="5292172"/>
          </a:xfrm>
        </p:spPr>
        <p:txBody>
          <a:bodyPr/>
          <a:lstStyle/>
          <a:p>
            <a:pPr marR="1150" algn="just"/>
            <a:r>
              <a:rPr lang="en-US" sz="2400" b="1" i="0" u="none" strike="noStrike" baseline="0" dirty="0">
                <a:solidFill>
                  <a:srgbClr val="006AB6"/>
                </a:solidFill>
              </a:rPr>
              <a:t>The submission shall be evaluated based on the following equally weighted criteria:</a:t>
            </a:r>
            <a:r>
              <a:rPr lang="en-US" sz="1600" b="0" i="0" u="none" strike="noStrike" baseline="0" dirty="0"/>
              <a:t/>
            </a:r>
            <a:br>
              <a:rPr lang="en-US" sz="1600" b="0" i="0" u="none" strike="noStrike" baseline="0" dirty="0"/>
            </a:br>
            <a:endParaRPr lang="en-US" sz="1800" b="0" i="0" u="none" strike="noStrike" baseline="0" dirty="0">
              <a:solidFill>
                <a:srgbClr val="006AB6"/>
              </a:solidFill>
            </a:endParaRPr>
          </a:p>
          <a:p>
            <a:pPr marL="285750" marR="1150" indent="-285750" algn="just">
              <a:buFont typeface="Wingdings" panose="05000000000000000000" pitchFamily="2" charset="2"/>
              <a:buChar char="ü"/>
            </a:pPr>
            <a:r>
              <a:rPr lang="en-US" sz="1800" b="0" i="0" u="none" strike="noStrike" baseline="0" dirty="0">
                <a:solidFill>
                  <a:srgbClr val="006AB6"/>
                </a:solidFill>
              </a:rPr>
              <a:t>Demonstrated team’s experience and knowledge with projects of similar size and complexity with particular emphasis on the proposed Project Manager. Highlight experience and expertise of major sub-consultants and assigned staff. Familiarity with public construction procurement under MGL Ch. 30.</a:t>
            </a:r>
          </a:p>
          <a:p>
            <a:pPr marL="285750" marR="1020" indent="-285750" algn="just">
              <a:buFont typeface="Wingdings" panose="05000000000000000000" pitchFamily="2" charset="2"/>
              <a:buChar char="ü"/>
            </a:pPr>
            <a:r>
              <a:rPr lang="en-US" sz="1800" b="0" i="0" u="none" strike="noStrike" baseline="0" dirty="0">
                <a:solidFill>
                  <a:srgbClr val="006AB6"/>
                </a:solidFill>
              </a:rPr>
              <a:t>Project understanding and proposed technical approach including QA/QC process during document preparation, cost management and scheduling capabilities, construction oversight, ability to plan and perform work with minimal disruption to airport operations.</a:t>
            </a:r>
          </a:p>
          <a:p>
            <a:pPr marL="285750" marR="1020" indent="-285750" algn="just">
              <a:buFont typeface="Wingdings" panose="05000000000000000000" pitchFamily="2" charset="2"/>
              <a:buChar char="ü"/>
            </a:pPr>
            <a:r>
              <a:rPr lang="en-US" sz="1800" b="0" i="0" u="none" strike="noStrike" baseline="0" dirty="0">
                <a:solidFill>
                  <a:srgbClr val="006AB6"/>
                </a:solidFill>
              </a:rPr>
              <a:t>Demonstrated experience in integrating and managing VDC, GIS, Civil 3D in planning, design and construction, and experience of utilizing Lean Processes (Last Planner System®, Scrum or other tools) to increase the reliability and significantly improve projects and teams’ performance.</a:t>
            </a:r>
          </a:p>
          <a:p>
            <a:pPr marL="285750" marR="1140" indent="-285750" algn="just">
              <a:buFont typeface="Wingdings" panose="05000000000000000000" pitchFamily="2" charset="2"/>
              <a:buChar char="ü"/>
            </a:pPr>
            <a:r>
              <a:rPr lang="en-US" sz="1800" b="0" i="0" u="none" strike="noStrike" baseline="0" dirty="0">
                <a:solidFill>
                  <a:srgbClr val="006AB6"/>
                </a:solidFill>
              </a:rPr>
              <a:t>Demonstrated “outside the box” thinking for examples of inclusion of sustainable practices into its projects and specify how those practices may be applied to this project proposal and how best practices in environmental stewardship will be applied.</a:t>
            </a:r>
          </a:p>
          <a:p>
            <a:pPr marL="285750" indent="-285750">
              <a:buFont typeface="Wingdings" panose="05000000000000000000" pitchFamily="2" charset="2"/>
              <a:buChar char="ü"/>
            </a:pPr>
            <a:r>
              <a:rPr lang="en-US" sz="1800" b="0" i="0" u="none" strike="noStrike" baseline="0" dirty="0">
                <a:solidFill>
                  <a:srgbClr val="006AB6"/>
                </a:solidFill>
              </a:rPr>
              <a:t>Proposed approach to enhance diversity and inclusion of the project team to increase the pool of consultants working on the Authority’s projects. For those M/WBE firms proposed, please describe type and/or category of work (i.e., architecture, structural, Lean, etc.); include the specific roles to be played by M/WBE, and the extent to which such M/WBE involvement is anticipated as of date of the proposal submission (% goal).</a:t>
            </a:r>
          </a:p>
          <a:p>
            <a:pPr marL="285750" marR="1160" indent="-285750" algn="just">
              <a:buFont typeface="Wingdings" panose="05000000000000000000" pitchFamily="2" charset="2"/>
              <a:buChar char="ü"/>
            </a:pPr>
            <a:endParaRPr lang="en-US" sz="1800" b="0" i="0" u="none" strike="noStrike" baseline="0" dirty="0">
              <a:solidFill>
                <a:srgbClr val="006AB6"/>
              </a:solidFill>
            </a:endParaRPr>
          </a:p>
          <a:p>
            <a:endParaRPr lang="en-US" sz="1800" b="0" i="0" u="none" strike="noStrike" baseline="0" dirty="0">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C36C48E-C5E2-474B-7624-4DB567A2CAD8}"/>
              </a:ext>
            </a:extLst>
          </p:cNvPr>
          <p:cNvSpPr>
            <a:spLocks noGrp="1"/>
          </p:cNvSpPr>
          <p:nvPr>
            <p:ph type="sldNum" sz="quarter" idx="4"/>
          </p:nvPr>
        </p:nvSpPr>
        <p:spPr/>
        <p:txBody>
          <a:bodyPr/>
          <a:lstStyle/>
          <a:p>
            <a:fld id="{379DC60E-C89D-364C-9458-B4772A51192D}" type="slidenum">
              <a:rPr lang="en-US" smtClean="0"/>
              <a:pPr/>
              <a:t>15</a:t>
            </a:fld>
            <a:endParaRPr lang="en-US" dirty="0"/>
          </a:p>
        </p:txBody>
      </p:sp>
      <p:sp>
        <p:nvSpPr>
          <p:cNvPr id="5" name="Title 4">
            <a:extLst>
              <a:ext uri="{FF2B5EF4-FFF2-40B4-BE49-F238E27FC236}">
                <a16:creationId xmlns:a16="http://schemas.microsoft.com/office/drawing/2014/main" id="{C1FCA604-98DB-580A-2CD6-F1A83B98E960}"/>
              </a:ext>
            </a:extLst>
          </p:cNvPr>
          <p:cNvSpPr>
            <a:spLocks noGrp="1"/>
          </p:cNvSpPr>
          <p:nvPr>
            <p:ph type="title"/>
          </p:nvPr>
        </p:nvSpPr>
        <p:spPr/>
        <p:txBody>
          <a:bodyPr/>
          <a:lstStyle/>
          <a:p>
            <a:pPr algn="ctr"/>
            <a:r>
              <a:rPr lang="en-US" sz="3200" b="1" i="0" strike="noStrike" baseline="0" dirty="0"/>
              <a:t>QUALIFICATIONS EVALUATION CRITERIA</a:t>
            </a:r>
            <a:r>
              <a:rPr lang="en-US" sz="2400" b="1" i="0" u="none" strike="noStrike" baseline="0" dirty="0"/>
              <a:t/>
            </a:r>
            <a:br>
              <a:rPr lang="en-US" sz="2400" b="1" i="0" u="none" strike="noStrike" baseline="0" dirty="0"/>
            </a:br>
            <a:endParaRPr lang="en-US" dirty="0"/>
          </a:p>
        </p:txBody>
      </p:sp>
    </p:spTree>
    <p:extLst>
      <p:ext uri="{BB962C8B-B14F-4D97-AF65-F5344CB8AC3E}">
        <p14:creationId xmlns:p14="http://schemas.microsoft.com/office/powerpoint/2010/main" val="126961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A1F1-F96E-1281-B85D-B356C16792FB}"/>
              </a:ext>
            </a:extLst>
          </p:cNvPr>
          <p:cNvSpPr>
            <a:spLocks noGrp="1"/>
          </p:cNvSpPr>
          <p:nvPr>
            <p:ph type="ctrTitle"/>
          </p:nvPr>
        </p:nvSpPr>
        <p:spPr>
          <a:xfrm>
            <a:off x="2667000" y="225287"/>
            <a:ext cx="7239000" cy="685800"/>
          </a:xfrm>
        </p:spPr>
        <p:txBody>
          <a:bodyPr/>
          <a:lstStyle/>
          <a:p>
            <a:pPr>
              <a:defRPr/>
            </a:pPr>
            <a:r>
              <a:rPr lang="en-US" sz="3200" b="1" dirty="0">
                <a:solidFill>
                  <a:schemeClr val="accent1"/>
                </a:solidFill>
                <a:latin typeface="+mn-lt"/>
                <a:ea typeface="Arial Unicode MS" panose="020B0604020202020204" pitchFamily="34" charset="-128"/>
              </a:rPr>
              <a:t>SUBMISSION REQUIREMENTS</a:t>
            </a:r>
            <a:endParaRPr lang="en-US" sz="2800" b="1" dirty="0">
              <a:solidFill>
                <a:srgbClr val="0070C0"/>
              </a:solidFill>
              <a:effectLst>
                <a:outerShdw blurRad="38100" dist="38100" dir="2700000" algn="tl">
                  <a:srgbClr val="000000">
                    <a:alpha val="43137"/>
                  </a:srgbClr>
                </a:outerShdw>
              </a:effectLst>
            </a:endParaRPr>
          </a:p>
        </p:txBody>
      </p:sp>
      <p:sp>
        <p:nvSpPr>
          <p:cNvPr id="37891" name="Subtitle 2">
            <a:extLst>
              <a:ext uri="{FF2B5EF4-FFF2-40B4-BE49-F238E27FC236}">
                <a16:creationId xmlns:a16="http://schemas.microsoft.com/office/drawing/2014/main" id="{5E36C378-1E07-C842-32AF-6E93DC9F2BA5}"/>
              </a:ext>
            </a:extLst>
          </p:cNvPr>
          <p:cNvSpPr>
            <a:spLocks noGrp="1"/>
          </p:cNvSpPr>
          <p:nvPr>
            <p:ph type="subTitle" idx="1"/>
          </p:nvPr>
        </p:nvSpPr>
        <p:spPr>
          <a:xfrm>
            <a:off x="1099930" y="1027044"/>
            <a:ext cx="9992139" cy="4353340"/>
          </a:xfrm>
        </p:spPr>
        <p:txBody>
          <a:bodyPr/>
          <a:lstStyle/>
          <a:p>
            <a:pPr marL="342900" indent="-342900" algn="l">
              <a:lnSpc>
                <a:spcPct val="115000"/>
              </a:lnSpc>
              <a:spcBef>
                <a:spcPct val="0"/>
              </a:spcBef>
              <a:buFont typeface="Arial" panose="020B0604020202020204" pitchFamily="34" charset="0"/>
              <a:buChar char="•"/>
              <a:defRPr/>
            </a:pPr>
            <a:r>
              <a:rPr lang="en-US" altLang="en-US" sz="2200" dirty="0">
                <a:solidFill>
                  <a:srgbClr val="0070C0"/>
                </a:solidFill>
                <a:cs typeface="Times New Roman" panose="02020603050405020304" pitchFamily="18" charset="0"/>
              </a:rPr>
              <a:t>Includes a Statement of Qualifications with detailed information in response  to the evaluation criteria and includes Architect/Engineer &amp; Related Services questionnaires SF 330 (</a:t>
            </a:r>
            <a:r>
              <a:rPr lang="en-US" altLang="en-US" sz="2200" dirty="0">
                <a:solidFill>
                  <a:srgbClr val="0070C0"/>
                </a:solidFill>
                <a:cs typeface="Times New Roman" panose="02020603050405020304" pitchFamily="18" charset="0"/>
                <a:hlinkClick r:id="rId2">
                  <a:extLst>
                    <a:ext uri="{A12FA001-AC4F-418D-AE19-62706E023703}">
                      <ahyp:hlinkClr xmlns:ahyp="http://schemas.microsoft.com/office/drawing/2018/hyperlinkcolor" xmlns="" val="tx"/>
                    </a:ext>
                  </a:extLst>
                </a:hlinkClick>
              </a:rPr>
              <a:t>www.gsa.gov/portal/forms/download/116486</a:t>
            </a:r>
            <a:r>
              <a:rPr lang="en-US" altLang="en-US" sz="2200" dirty="0">
                <a:solidFill>
                  <a:srgbClr val="0070C0"/>
                </a:solidFill>
                <a:cs typeface="Times New Roman" panose="02020603050405020304" pitchFamily="18" charset="0"/>
              </a:rPr>
              <a:t>) with the appropriate number of Part IIs. </a:t>
            </a:r>
          </a:p>
          <a:p>
            <a:pPr indent="-342900" algn="l">
              <a:lnSpc>
                <a:spcPct val="115000"/>
              </a:lnSpc>
              <a:spcBef>
                <a:spcPct val="0"/>
              </a:spcBef>
              <a:defRPr/>
            </a:pPr>
            <a:endParaRPr lang="en-US" altLang="en-US" sz="2200" dirty="0">
              <a:solidFill>
                <a:srgbClr val="0070C0"/>
              </a:solidFill>
              <a:cs typeface="Times New Roman" panose="02020603050405020304" pitchFamily="18" charset="0"/>
            </a:endParaRPr>
          </a:p>
          <a:p>
            <a:pPr marL="342900" indent="-342900" algn="l">
              <a:lnSpc>
                <a:spcPct val="115000"/>
              </a:lnSpc>
              <a:spcBef>
                <a:spcPct val="0"/>
              </a:spcBef>
              <a:buFont typeface="Arial" panose="020B0604020202020204" pitchFamily="34" charset="0"/>
              <a:buChar char="•"/>
              <a:defRPr/>
            </a:pPr>
            <a:r>
              <a:rPr lang="en-US" altLang="en-US" sz="2200" dirty="0">
                <a:solidFill>
                  <a:srgbClr val="0070C0"/>
                </a:solidFill>
                <a:cs typeface="Times New Roman" panose="02020603050405020304" pitchFamily="18" charset="0"/>
              </a:rPr>
              <a:t>M/WBE certification of the prime and subconsultants shall be current at the time of submittal with a copy of the M/WBE certification letter from the Supplier Diversity Office for M/WBE and from the </a:t>
            </a:r>
            <a:r>
              <a:rPr lang="en-US" altLang="en-US" sz="2200" dirty="0" err="1">
                <a:solidFill>
                  <a:srgbClr val="0070C0"/>
                </a:solidFill>
                <a:cs typeface="Times New Roman" panose="02020603050405020304" pitchFamily="18" charset="0"/>
              </a:rPr>
              <a:t>MassUCP</a:t>
            </a:r>
            <a:r>
              <a:rPr lang="en-US" altLang="en-US" sz="2200" dirty="0">
                <a:solidFill>
                  <a:srgbClr val="0070C0"/>
                </a:solidFill>
                <a:cs typeface="Times New Roman" panose="02020603050405020304" pitchFamily="18" charset="0"/>
              </a:rPr>
              <a:t> for DBE, within its submittal.</a:t>
            </a:r>
          </a:p>
          <a:p>
            <a:pPr indent="-342900" algn="l">
              <a:lnSpc>
                <a:spcPct val="115000"/>
              </a:lnSpc>
              <a:spcBef>
                <a:spcPct val="0"/>
              </a:spcBef>
              <a:defRPr/>
            </a:pPr>
            <a:r>
              <a:rPr lang="en-US" altLang="en-US" sz="2200" dirty="0">
                <a:solidFill>
                  <a:srgbClr val="0070C0"/>
                </a:solidFill>
                <a:cs typeface="Times New Roman" panose="02020603050405020304" pitchFamily="18" charset="0"/>
              </a:rPr>
              <a:t> </a:t>
            </a:r>
          </a:p>
          <a:p>
            <a:pPr marL="342900" indent="-342900" algn="l">
              <a:lnSpc>
                <a:spcPct val="115000"/>
              </a:lnSpc>
              <a:spcBef>
                <a:spcPct val="0"/>
              </a:spcBef>
              <a:buFont typeface="Arial" panose="020B0604020202020204" pitchFamily="34" charset="0"/>
              <a:buChar char="•"/>
              <a:defRPr/>
            </a:pPr>
            <a:r>
              <a:rPr lang="en-US" altLang="en-US" sz="2200" dirty="0">
                <a:solidFill>
                  <a:srgbClr val="0070C0"/>
                </a:solidFill>
                <a:cs typeface="Times New Roman" panose="02020603050405020304" pitchFamily="18" charset="0"/>
              </a:rPr>
              <a:t>All individuals responsible for technical disciplines shall, upon commencement of the project, be registered Architects or Engineers, in that discipline, in the Commonwealth of Massachusetts.</a:t>
            </a:r>
          </a:p>
          <a:p>
            <a:pPr>
              <a:defRPr/>
            </a:pPr>
            <a:endParaRPr lang="en-US" altLang="en-US" sz="2200" dirty="0"/>
          </a:p>
        </p:txBody>
      </p:sp>
      <p:sp>
        <p:nvSpPr>
          <p:cNvPr id="4" name="Slide Number Placeholder 3">
            <a:extLst>
              <a:ext uri="{FF2B5EF4-FFF2-40B4-BE49-F238E27FC236}">
                <a16:creationId xmlns:a16="http://schemas.microsoft.com/office/drawing/2014/main" id="{57CE2A34-F02B-2345-5F0A-A1EAE9FC7283}"/>
              </a:ext>
            </a:extLst>
          </p:cNvPr>
          <p:cNvSpPr>
            <a:spLocks noGrp="1"/>
          </p:cNvSpPr>
          <p:nvPr>
            <p:ph type="sldNum" sz="quarter" idx="12"/>
          </p:nvPr>
        </p:nvSpPr>
        <p:spPr>
          <a:xfrm>
            <a:off x="10818191" y="6317699"/>
            <a:ext cx="711200" cy="365125"/>
          </a:xfrm>
        </p:spPr>
        <p:txBody>
          <a:bodyPr vert="horz" lIns="91440" tIns="45720" rIns="91440" bIns="45720" rtlCol="0" anchor="ctr"/>
          <a:lstStyle/>
          <a:p>
            <a:fld id="{E65441D7-5003-49C3-9D08-E173A8EA6F72}" type="slidenum">
              <a:rPr lang="en-US" altLang="en-US" sz="1100">
                <a:solidFill>
                  <a:srgbClr val="87A5D4"/>
                </a:solidFill>
              </a:rPr>
              <a:pPr/>
              <a:t>16</a:t>
            </a:fld>
            <a:endParaRPr lang="en-US" altLang="en-US" sz="1100" dirty="0">
              <a:solidFill>
                <a:srgbClr val="87A5D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Content Placeholder 3">
            <a:extLst>
              <a:ext uri="{FF2B5EF4-FFF2-40B4-BE49-F238E27FC236}">
                <a16:creationId xmlns:a16="http://schemas.microsoft.com/office/drawing/2014/main" id="{C0ADEBF4-2D5E-2A5C-CF8F-97190BE571A0}"/>
              </a:ext>
            </a:extLst>
          </p:cNvPr>
          <p:cNvSpPr>
            <a:spLocks noGrp="1"/>
          </p:cNvSpPr>
          <p:nvPr>
            <p:ph idx="1"/>
          </p:nvPr>
        </p:nvSpPr>
        <p:spPr>
          <a:xfrm>
            <a:off x="1138237" y="1074737"/>
            <a:ext cx="9915525" cy="4708526"/>
          </a:xfrm>
        </p:spPr>
        <p:txBody>
          <a:bodyPr/>
          <a:lstStyle/>
          <a:p>
            <a:pPr marL="0">
              <a:lnSpc>
                <a:spcPct val="115000"/>
              </a:lnSpc>
              <a:spcBef>
                <a:spcPct val="0"/>
              </a:spcBef>
            </a:pPr>
            <a:r>
              <a:rPr lang="en-US" altLang="en-US" sz="2400" dirty="0">
                <a:solidFill>
                  <a:srgbClr val="0070C0"/>
                </a:solidFill>
                <a:cs typeface="Times New Roman" panose="02020603050405020304" pitchFamily="18" charset="0"/>
              </a:rPr>
              <a:t>Submissions must be in .pdf format, readable on computer and printable on 8 ½” x 11” paper, unless otherwise specified.</a:t>
            </a:r>
          </a:p>
          <a:p>
            <a:pPr marL="0">
              <a:lnSpc>
                <a:spcPct val="115000"/>
              </a:lnSpc>
              <a:spcBef>
                <a:spcPct val="0"/>
              </a:spcBef>
              <a:buNone/>
            </a:pPr>
            <a:endParaRPr lang="en-US" altLang="en-US" sz="2400" dirty="0">
              <a:solidFill>
                <a:srgbClr val="0070C0"/>
              </a:solidFill>
              <a:cs typeface="Times New Roman" panose="02020603050405020304" pitchFamily="18" charset="0"/>
            </a:endParaRPr>
          </a:p>
          <a:p>
            <a:pPr marL="0">
              <a:lnSpc>
                <a:spcPct val="115000"/>
              </a:lnSpc>
              <a:spcBef>
                <a:spcPct val="0"/>
              </a:spcBef>
            </a:pPr>
            <a:r>
              <a:rPr lang="en-US" altLang="en-US" sz="2400" dirty="0">
                <a:solidFill>
                  <a:srgbClr val="0070C0"/>
                </a:solidFill>
                <a:cs typeface="Times New Roman" panose="02020603050405020304" pitchFamily="18" charset="0"/>
              </a:rPr>
              <a:t>Please consider number of pages submitted including: </a:t>
            </a:r>
          </a:p>
          <a:p>
            <a:pPr lvl="1" indent="-342900">
              <a:lnSpc>
                <a:spcPct val="115000"/>
              </a:lnSpc>
              <a:spcBef>
                <a:spcPct val="0"/>
              </a:spcBef>
              <a:buFont typeface="Wingdings" panose="05000000000000000000" pitchFamily="2" charset="2"/>
              <a:buChar char="Ø"/>
            </a:pPr>
            <a:r>
              <a:rPr lang="en-US" altLang="en-US" sz="2400" dirty="0">
                <a:solidFill>
                  <a:srgbClr val="0070C0"/>
                </a:solidFill>
                <a:cs typeface="Times New Roman" panose="02020603050405020304" pitchFamily="18" charset="0"/>
              </a:rPr>
              <a:t>Resumes of top 10 key individuals, each limited to one (1) page under SF 330, Section E,</a:t>
            </a:r>
          </a:p>
          <a:p>
            <a:pPr lvl="1" indent="-342900">
              <a:lnSpc>
                <a:spcPct val="115000"/>
              </a:lnSpc>
              <a:spcBef>
                <a:spcPct val="0"/>
              </a:spcBef>
              <a:buFont typeface="Wingdings" panose="05000000000000000000" pitchFamily="2" charset="2"/>
              <a:buChar char="Ø"/>
            </a:pPr>
            <a:r>
              <a:rPr lang="en-US" altLang="en-US" sz="2400" dirty="0">
                <a:solidFill>
                  <a:srgbClr val="0070C0"/>
                </a:solidFill>
                <a:cs typeface="Times New Roman" panose="02020603050405020304" pitchFamily="18" charset="0"/>
              </a:rPr>
              <a:t>No more than ten (10) projects each limited to one (1) page under SF 330, Section F,</a:t>
            </a:r>
          </a:p>
          <a:p>
            <a:pPr lvl="1" indent="-342900">
              <a:lnSpc>
                <a:spcPct val="115000"/>
              </a:lnSpc>
              <a:spcBef>
                <a:spcPct val="0"/>
              </a:spcBef>
              <a:buFont typeface="Wingdings" panose="05000000000000000000" pitchFamily="2" charset="2"/>
              <a:buChar char="Ø"/>
            </a:pPr>
            <a:r>
              <a:rPr lang="en-US" altLang="en-US" sz="2400" dirty="0">
                <a:solidFill>
                  <a:srgbClr val="0070C0"/>
                </a:solidFill>
                <a:cs typeface="Times New Roman" panose="02020603050405020304" pitchFamily="18" charset="0"/>
              </a:rPr>
              <a:t>No more than ten pages (5 sheets) between SF 330 Section H and “other relevant materials” section of the submission.</a:t>
            </a:r>
          </a:p>
          <a:p>
            <a:pPr marL="0"/>
            <a:endParaRPr lang="en-US" altLang="en-US" dirty="0"/>
          </a:p>
        </p:txBody>
      </p:sp>
      <p:sp>
        <p:nvSpPr>
          <p:cNvPr id="2" name="Slide Number Placeholder 1">
            <a:extLst>
              <a:ext uri="{FF2B5EF4-FFF2-40B4-BE49-F238E27FC236}">
                <a16:creationId xmlns:a16="http://schemas.microsoft.com/office/drawing/2014/main" id="{DBAB0FF3-DAD4-8F68-C1BD-DC4D112601C1}"/>
              </a:ext>
            </a:extLst>
          </p:cNvPr>
          <p:cNvSpPr>
            <a:spLocks noGrp="1"/>
          </p:cNvSpPr>
          <p:nvPr>
            <p:ph type="sldNum" sz="quarter" idx="10"/>
          </p:nvPr>
        </p:nvSpPr>
        <p:spPr>
          <a:xfrm>
            <a:off x="10857948" y="6148389"/>
            <a:ext cx="711200" cy="365125"/>
          </a:xfrm>
        </p:spPr>
        <p:txBody>
          <a:bodyPr/>
          <a:lstStyle/>
          <a:p>
            <a:pPr fontAlgn="base">
              <a:spcBef>
                <a:spcPct val="0"/>
              </a:spcBef>
              <a:spcAft>
                <a:spcPct val="0"/>
              </a:spcAft>
              <a:defRPr/>
            </a:pPr>
            <a:fld id="{A5E5B2D7-9EAE-4BA9-AF7C-0B529387E09A}" type="slidenum">
              <a:rPr lang="en-US" altLang="en-US" sz="1100">
                <a:solidFill>
                  <a:srgbClr val="87A5D4"/>
                </a:solidFill>
                <a:effectLst>
                  <a:outerShdw blurRad="38100" dist="38100" dir="2700000" algn="tl">
                    <a:srgbClr val="C0C0C0"/>
                  </a:outerShdw>
                </a:effectLst>
              </a:rPr>
              <a:pPr fontAlgn="base">
                <a:spcBef>
                  <a:spcPct val="0"/>
                </a:spcBef>
                <a:spcAft>
                  <a:spcPct val="0"/>
                </a:spcAft>
                <a:defRPr/>
              </a:pPr>
              <a:t>17</a:t>
            </a:fld>
            <a:endParaRPr lang="en-US" altLang="en-US" sz="1100" dirty="0">
              <a:solidFill>
                <a:srgbClr val="87A5D4"/>
              </a:solidFill>
              <a:effectLst>
                <a:outerShdw blurRad="38100" dist="38100" dir="2700000" algn="tl">
                  <a:srgbClr val="C0C0C0"/>
                </a:outerShdw>
              </a:effectLst>
            </a:endParaRPr>
          </a:p>
        </p:txBody>
      </p:sp>
      <p:sp>
        <p:nvSpPr>
          <p:cNvPr id="5" name="Title 1">
            <a:extLst>
              <a:ext uri="{FF2B5EF4-FFF2-40B4-BE49-F238E27FC236}">
                <a16:creationId xmlns:a16="http://schemas.microsoft.com/office/drawing/2014/main" id="{0EEFEAF5-B14A-5B37-9111-AA4C21F129F1}"/>
              </a:ext>
            </a:extLst>
          </p:cNvPr>
          <p:cNvSpPr txBox="1">
            <a:spLocks/>
          </p:cNvSpPr>
          <p:nvPr/>
        </p:nvSpPr>
        <p:spPr bwMode="auto">
          <a:xfrm>
            <a:off x="2667000" y="225287"/>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200" b="1" dirty="0">
                <a:solidFill>
                  <a:schemeClr val="accent1"/>
                </a:solidFill>
                <a:latin typeface="+mn-lt"/>
                <a:ea typeface="Arial Unicode MS" panose="020B0604020202020204" pitchFamily="34" charset="-128"/>
              </a:rPr>
              <a:t>SUBMISSION REQUIREMENTS</a:t>
            </a:r>
            <a:endParaRPr 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595B2-2D06-A12F-E257-0D70F0A9D541}"/>
              </a:ext>
            </a:extLst>
          </p:cNvPr>
          <p:cNvSpPr>
            <a:spLocks noGrp="1"/>
          </p:cNvSpPr>
          <p:nvPr>
            <p:ph type="ctrTitle"/>
          </p:nvPr>
        </p:nvSpPr>
        <p:spPr>
          <a:xfrm>
            <a:off x="1285875" y="324675"/>
            <a:ext cx="9439275" cy="904875"/>
          </a:xfrm>
        </p:spPr>
        <p:txBody>
          <a:bodyPr/>
          <a:lstStyle/>
          <a:p>
            <a:pPr>
              <a:defRPr/>
            </a:pPr>
            <a:r>
              <a:rPr lang="en-US" sz="2800" b="1" dirty="0">
                <a:solidFill>
                  <a:srgbClr val="0041AA"/>
                </a:solidFill>
              </a:rPr>
              <a:t>ELECTRONIC SUBMISSIONS ONLY</a:t>
            </a:r>
            <a:br>
              <a:rPr lang="en-US" sz="2800" b="1" dirty="0">
                <a:solidFill>
                  <a:srgbClr val="0041AA"/>
                </a:solidFill>
              </a:rPr>
            </a:br>
            <a:r>
              <a:rPr lang="en-US" sz="2800" b="1" dirty="0">
                <a:solidFill>
                  <a:srgbClr val="0041AA"/>
                </a:solidFill>
              </a:rPr>
              <a:t>DUE BY NOON ON THURSDAY, SEPTEMBER 12, 2024</a:t>
            </a:r>
          </a:p>
        </p:txBody>
      </p:sp>
      <p:sp>
        <p:nvSpPr>
          <p:cNvPr id="39939" name="Subtitle 3">
            <a:extLst>
              <a:ext uri="{FF2B5EF4-FFF2-40B4-BE49-F238E27FC236}">
                <a16:creationId xmlns:a16="http://schemas.microsoft.com/office/drawing/2014/main" id="{E34396D7-B9B9-EC43-F27C-B48F3743B4FE}"/>
              </a:ext>
            </a:extLst>
          </p:cNvPr>
          <p:cNvSpPr>
            <a:spLocks noGrp="1"/>
          </p:cNvSpPr>
          <p:nvPr>
            <p:ph type="subTitle" idx="1"/>
          </p:nvPr>
        </p:nvSpPr>
        <p:spPr>
          <a:xfrm>
            <a:off x="2247900" y="1587362"/>
            <a:ext cx="7696200" cy="3117161"/>
          </a:xfrm>
        </p:spPr>
        <p:txBody>
          <a:bodyPr/>
          <a:lstStyle/>
          <a:p>
            <a:pPr algn="l">
              <a:lnSpc>
                <a:spcPct val="115000"/>
              </a:lnSpc>
              <a:spcBef>
                <a:spcPts val="0"/>
              </a:spcBef>
              <a:spcAft>
                <a:spcPts val="0"/>
              </a:spcAft>
              <a:defRPr/>
            </a:pPr>
            <a:r>
              <a:rPr lang="en-US" sz="2400" dirty="0">
                <a:latin typeface="+mj-lt"/>
                <a:ea typeface="Times New Roman" panose="02020603050405020304" pitchFamily="18" charset="0"/>
                <a:cs typeface="Times New Roman" panose="02020603050405020304" pitchFamily="18" charset="0"/>
              </a:rPr>
              <a:t>Electronic submissions will be via: </a:t>
            </a:r>
            <a:endParaRPr lang="en-US" sz="2400" u="sng" dirty="0">
              <a:solidFill>
                <a:srgbClr val="0000FF"/>
              </a:solidFill>
              <a:latin typeface="+mj-lt"/>
              <a:ea typeface="Times New Roman" panose="02020603050405020304" pitchFamily="18" charset="0"/>
              <a:cs typeface="Times New Roman" panose="02020603050405020304" pitchFamily="18" charset="0"/>
              <a:hlinkClick r:id="rId2"/>
            </a:endParaRPr>
          </a:p>
          <a:p>
            <a:pPr algn="l">
              <a:lnSpc>
                <a:spcPct val="115000"/>
              </a:lnSpc>
              <a:spcBef>
                <a:spcPts val="0"/>
              </a:spcBef>
              <a:spcAft>
                <a:spcPts val="0"/>
              </a:spcAft>
              <a:defRPr/>
            </a:pPr>
            <a:r>
              <a:rPr lang="en-US" sz="2400" b="1" u="sng" dirty="0">
                <a:solidFill>
                  <a:srgbClr val="0000FF"/>
                </a:solidFill>
                <a:latin typeface="+mj-lt"/>
                <a:ea typeface="Times New Roman" panose="02020603050405020304" pitchFamily="18" charset="0"/>
                <a:cs typeface="Times New Roman" panose="02020603050405020304" pitchFamily="18" charset="0"/>
                <a:hlinkClick r:id="rId2"/>
              </a:rPr>
              <a:t>https://www.bidexpress.com/businesses/27137/home</a:t>
            </a:r>
            <a:r>
              <a:rPr lang="en-US" sz="2400" dirty="0">
                <a:latin typeface="+mj-lt"/>
                <a:ea typeface="Times New Roman" panose="02020603050405020304" pitchFamily="18" charset="0"/>
                <a:cs typeface="Times New Roman" panose="02020603050405020304" pitchFamily="18" charset="0"/>
              </a:rPr>
              <a:t>  </a:t>
            </a:r>
          </a:p>
          <a:p>
            <a:pPr algn="l">
              <a:lnSpc>
                <a:spcPct val="115000"/>
              </a:lnSpc>
              <a:spcBef>
                <a:spcPts val="0"/>
              </a:spcBef>
              <a:spcAft>
                <a:spcPts val="0"/>
              </a:spcAft>
              <a:defRPr/>
            </a:pPr>
            <a:endParaRPr lang="en-US" sz="2400" dirty="0">
              <a:latin typeface="+mj-lt"/>
              <a:ea typeface="Times New Roman" panose="02020603050405020304" pitchFamily="18" charset="0"/>
              <a:cs typeface="Times New Roman" panose="02020603050405020304" pitchFamily="18" charset="0"/>
            </a:endParaRPr>
          </a:p>
          <a:p>
            <a:pPr algn="l">
              <a:lnSpc>
                <a:spcPct val="115000"/>
              </a:lnSpc>
              <a:spcBef>
                <a:spcPts val="0"/>
              </a:spcBef>
              <a:spcAft>
                <a:spcPts val="0"/>
              </a:spcAft>
              <a:defRPr/>
            </a:pPr>
            <a:r>
              <a:rPr lang="en-US" sz="2400" dirty="0">
                <a:latin typeface="+mj-lt"/>
                <a:ea typeface="Times New Roman" panose="02020603050405020304" pitchFamily="18" charset="0"/>
                <a:cs typeface="Times New Roman" panose="02020603050405020304" pitchFamily="18" charset="0"/>
              </a:rPr>
              <a:t>Please refer to:</a:t>
            </a:r>
          </a:p>
          <a:p>
            <a:pPr algn="l">
              <a:lnSpc>
                <a:spcPct val="115000"/>
              </a:lnSpc>
              <a:spcBef>
                <a:spcPts val="0"/>
              </a:spcBef>
              <a:spcAft>
                <a:spcPts val="0"/>
              </a:spcAft>
              <a:defRPr/>
            </a:pPr>
            <a:r>
              <a:rPr lang="en-US" sz="2400" b="1" u="sng" dirty="0">
                <a:solidFill>
                  <a:srgbClr val="0000FF"/>
                </a:solidFill>
                <a:latin typeface="+mj-lt"/>
                <a:ea typeface="Times New Roman" panose="02020603050405020304" pitchFamily="18" charset="0"/>
                <a:cs typeface="Times New Roman" panose="02020603050405020304" pitchFamily="18" charset="0"/>
                <a:hlinkClick r:id="rId3"/>
              </a:rPr>
              <a:t>https://www.massport.com/massport/business/bids-opportunities/capital-bids</a:t>
            </a:r>
            <a:r>
              <a:rPr lang="en-US" sz="2400" u="sng" dirty="0">
                <a:solidFill>
                  <a:srgbClr val="0000FF"/>
                </a:solidFill>
                <a:latin typeface="+mj-lt"/>
                <a:ea typeface="Times New Roman" panose="02020603050405020304" pitchFamily="18" charset="0"/>
                <a:cs typeface="Times New Roman" panose="02020603050405020304" pitchFamily="18" charset="0"/>
                <a:hlinkClick r:id="rId3"/>
              </a:rPr>
              <a:t>/</a:t>
            </a:r>
            <a:r>
              <a:rPr lang="en-US" sz="2400" dirty="0">
                <a:latin typeface="+mj-lt"/>
                <a:ea typeface="Times New Roman" panose="02020603050405020304" pitchFamily="18" charset="0"/>
                <a:cs typeface="Times New Roman" panose="02020603050405020304" pitchFamily="18" charset="0"/>
              </a:rPr>
              <a:t> website for instructions on how to submit an electronic RFQ submittal.</a:t>
            </a:r>
          </a:p>
          <a:p>
            <a:pPr algn="l">
              <a:defRPr/>
            </a:pPr>
            <a:endParaRPr lang="en-US" altLang="en-US" dirty="0"/>
          </a:p>
        </p:txBody>
      </p:sp>
      <p:sp>
        <p:nvSpPr>
          <p:cNvPr id="2" name="Slide Number Placeholder 1">
            <a:extLst>
              <a:ext uri="{FF2B5EF4-FFF2-40B4-BE49-F238E27FC236}">
                <a16:creationId xmlns:a16="http://schemas.microsoft.com/office/drawing/2014/main" id="{0B234FC9-2712-7B25-8D26-F5B8A086CDB0}"/>
              </a:ext>
            </a:extLst>
          </p:cNvPr>
          <p:cNvSpPr>
            <a:spLocks noGrp="1"/>
          </p:cNvSpPr>
          <p:nvPr>
            <p:ph type="sldNum" sz="quarter" idx="12"/>
          </p:nvPr>
        </p:nvSpPr>
        <p:spPr>
          <a:xfrm>
            <a:off x="10725150" y="6307416"/>
            <a:ext cx="711200" cy="365125"/>
          </a:xfrm>
        </p:spPr>
        <p:txBody>
          <a:bodyPr/>
          <a:lstStyle/>
          <a:p>
            <a:pPr fontAlgn="base">
              <a:spcBef>
                <a:spcPct val="0"/>
              </a:spcBef>
              <a:spcAft>
                <a:spcPct val="0"/>
              </a:spcAft>
              <a:defRPr/>
            </a:pPr>
            <a:fld id="{0B486539-9074-4AFF-ABB9-3A8C162072B1}" type="slidenum">
              <a:rPr lang="en-US" altLang="en-US" sz="1100">
                <a:solidFill>
                  <a:srgbClr val="87A5D4"/>
                </a:solidFill>
              </a:rPr>
              <a:pPr fontAlgn="base">
                <a:spcBef>
                  <a:spcPct val="0"/>
                </a:spcBef>
                <a:spcAft>
                  <a:spcPct val="0"/>
                </a:spcAft>
                <a:defRPr/>
              </a:pPr>
              <a:t>18</a:t>
            </a:fld>
            <a:endParaRPr lang="en-US" altLang="en-US" sz="1100" dirty="0">
              <a:solidFill>
                <a:srgbClr val="87A5D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8E247A-0784-F293-33EE-E900E7684C96}"/>
              </a:ext>
            </a:extLst>
          </p:cNvPr>
          <p:cNvSpPr>
            <a:spLocks noGrp="1"/>
          </p:cNvSpPr>
          <p:nvPr>
            <p:ph type="sldNum" sz="quarter" idx="10"/>
          </p:nvPr>
        </p:nvSpPr>
        <p:spPr>
          <a:xfrm>
            <a:off x="10910956" y="6330951"/>
            <a:ext cx="711200" cy="365125"/>
          </a:xfrm>
        </p:spPr>
        <p:txBody>
          <a:bodyPr vert="horz" wrap="square" lIns="91440" tIns="45720" rIns="91440" bIns="45720" numCol="1" anchor="ctr" anchorCtr="0" compatLnSpc="1">
            <a:prstTxWarp prst="textNoShape">
              <a:avLst/>
            </a:prstTxWarp>
          </a:bodyPr>
          <a:lstStyle/>
          <a:p>
            <a:pPr fontAlgn="base">
              <a:spcBef>
                <a:spcPct val="0"/>
              </a:spcBef>
              <a:spcAft>
                <a:spcPct val="0"/>
              </a:spcAft>
            </a:pPr>
            <a:fld id="{863DF2D8-471C-420C-9697-9B0FB1EEE87E}" type="slidenum">
              <a:rPr lang="en-US" altLang="en-US" sz="1100">
                <a:solidFill>
                  <a:srgbClr val="87A5D4"/>
                </a:solidFill>
              </a:rPr>
              <a:pPr fontAlgn="base">
                <a:spcBef>
                  <a:spcPct val="0"/>
                </a:spcBef>
                <a:spcAft>
                  <a:spcPct val="0"/>
                </a:spcAft>
              </a:pPr>
              <a:t>19</a:t>
            </a:fld>
            <a:endParaRPr lang="en-US" altLang="en-US" sz="1100" dirty="0">
              <a:solidFill>
                <a:srgbClr val="87A5D4"/>
              </a:solidFill>
            </a:endParaRPr>
          </a:p>
        </p:txBody>
      </p:sp>
      <p:sp>
        <p:nvSpPr>
          <p:cNvPr id="3" name="Subtitle 2">
            <a:extLst>
              <a:ext uri="{FF2B5EF4-FFF2-40B4-BE49-F238E27FC236}">
                <a16:creationId xmlns:a16="http://schemas.microsoft.com/office/drawing/2014/main" id="{6608810B-0608-645F-0A86-9C4ABCEB1D0E}"/>
              </a:ext>
            </a:extLst>
          </p:cNvPr>
          <p:cNvSpPr>
            <a:spLocks noGrp="1"/>
          </p:cNvSpPr>
          <p:nvPr>
            <p:ph type="subTitle" idx="4294967295"/>
          </p:nvPr>
        </p:nvSpPr>
        <p:spPr>
          <a:xfrm>
            <a:off x="2057400" y="808382"/>
            <a:ext cx="8153400" cy="5059017"/>
          </a:xfrm>
        </p:spPr>
        <p:txBody>
          <a:bodyPr/>
          <a:lstStyle/>
          <a:p>
            <a:pPr>
              <a:lnSpc>
                <a:spcPct val="115000"/>
              </a:lnSpc>
              <a:spcBef>
                <a:spcPts val="0"/>
              </a:spcBef>
              <a:spcAft>
                <a:spcPts val="0"/>
              </a:spcAft>
              <a:tabLst>
                <a:tab pos="457200" algn="l"/>
              </a:tabLst>
              <a:defRPr/>
            </a:pPr>
            <a:r>
              <a:rPr lang="en-US" sz="2400" dirty="0">
                <a:solidFill>
                  <a:srgbClr val="0368C0"/>
                </a:solidFill>
                <a:latin typeface="+mj-lt"/>
                <a:ea typeface="Times New Roman" panose="02020603050405020304" pitchFamily="18" charset="0"/>
                <a:cs typeface="Times New Roman" panose="02020603050405020304" pitchFamily="18" charset="0"/>
              </a:rPr>
              <a:t>Download RFQ documents in Bid Express and </a:t>
            </a:r>
            <a:r>
              <a:rPr lang="en-US" sz="2400" b="1" dirty="0">
                <a:solidFill>
                  <a:srgbClr val="0368C0"/>
                </a:solidFill>
                <a:latin typeface="+mj-lt"/>
                <a:ea typeface="Times New Roman" panose="02020603050405020304" pitchFamily="18" charset="0"/>
                <a:cs typeface="Times New Roman" panose="02020603050405020304" pitchFamily="18" charset="0"/>
              </a:rPr>
              <a:t>fully review </a:t>
            </a:r>
            <a:r>
              <a:rPr lang="en-US" sz="2400" dirty="0">
                <a:solidFill>
                  <a:srgbClr val="0368C0"/>
                </a:solidFill>
                <a:latin typeface="+mj-lt"/>
                <a:ea typeface="Times New Roman" panose="02020603050405020304" pitchFamily="18" charset="0"/>
                <a:cs typeface="Times New Roman" panose="02020603050405020304" pitchFamily="18" charset="0"/>
              </a:rPr>
              <a:t>before submitting electronic Statement of Qualifications.</a:t>
            </a:r>
          </a:p>
          <a:p>
            <a:pPr>
              <a:lnSpc>
                <a:spcPct val="115000"/>
              </a:lnSpc>
              <a:spcBef>
                <a:spcPts val="0"/>
              </a:spcBef>
              <a:spcAft>
                <a:spcPts val="0"/>
              </a:spcAft>
              <a:tabLst>
                <a:tab pos="457200" algn="l"/>
              </a:tabLst>
              <a:defRPr/>
            </a:pPr>
            <a:endParaRPr lang="en-US" sz="2400" dirty="0">
              <a:solidFill>
                <a:srgbClr val="0368C0"/>
              </a:solidFill>
              <a:latin typeface="+mj-lt"/>
              <a:ea typeface="Times New Roman" panose="02020603050405020304" pitchFamily="18" charset="0"/>
              <a:cs typeface="Times New Roman" panose="02020603050405020304" pitchFamily="18" charset="0"/>
            </a:endParaRPr>
          </a:p>
          <a:p>
            <a:pPr>
              <a:lnSpc>
                <a:spcPct val="115000"/>
              </a:lnSpc>
              <a:spcBef>
                <a:spcPts val="0"/>
              </a:spcBef>
              <a:spcAft>
                <a:spcPts val="0"/>
              </a:spcAft>
              <a:tabLst>
                <a:tab pos="457200" algn="l"/>
              </a:tabLst>
              <a:defRPr/>
            </a:pPr>
            <a:r>
              <a:rPr lang="en-US" sz="2400" dirty="0">
                <a:solidFill>
                  <a:srgbClr val="0368C0"/>
                </a:solidFill>
                <a:latin typeface="+mj-lt"/>
                <a:ea typeface="Times New Roman" panose="02020603050405020304" pitchFamily="18" charset="0"/>
                <a:cs typeface="Times New Roman" panose="02020603050405020304" pitchFamily="18" charset="0"/>
              </a:rPr>
              <a:t>Upload ALL required documents listed per Bid Express and those in the RFQ.  </a:t>
            </a:r>
            <a:r>
              <a:rPr lang="en-US" sz="2400" b="1" dirty="0">
                <a:solidFill>
                  <a:srgbClr val="0368C0"/>
                </a:solidFill>
                <a:latin typeface="+mj-lt"/>
                <a:ea typeface="Times New Roman" panose="02020603050405020304" pitchFamily="18" charset="0"/>
                <a:cs typeface="Times New Roman" panose="02020603050405020304" pitchFamily="18" charset="0"/>
              </a:rPr>
              <a:t>Failure to include all required materials or to provide materials in a format different than that specified may have a negative effect on the evaluation or result in disqualification.</a:t>
            </a:r>
          </a:p>
          <a:p>
            <a:pPr>
              <a:lnSpc>
                <a:spcPct val="115000"/>
              </a:lnSpc>
              <a:spcBef>
                <a:spcPts val="0"/>
              </a:spcBef>
              <a:spcAft>
                <a:spcPts val="0"/>
              </a:spcAft>
              <a:tabLst>
                <a:tab pos="457200" algn="l"/>
              </a:tabLst>
              <a:defRPr/>
            </a:pPr>
            <a:endParaRPr lang="en-US" sz="2400" dirty="0">
              <a:solidFill>
                <a:srgbClr val="0368C0"/>
              </a:solidFill>
              <a:latin typeface="+mj-lt"/>
              <a:ea typeface="Times New Roman" panose="02020603050405020304" pitchFamily="18" charset="0"/>
              <a:cs typeface="Times New Roman" panose="02020603050405020304" pitchFamily="18" charset="0"/>
            </a:endParaRPr>
          </a:p>
          <a:p>
            <a:pPr>
              <a:lnSpc>
                <a:spcPct val="115000"/>
              </a:lnSpc>
              <a:spcBef>
                <a:spcPts val="0"/>
              </a:spcBef>
              <a:spcAft>
                <a:spcPts val="0"/>
              </a:spcAft>
              <a:tabLst>
                <a:tab pos="457200" algn="l"/>
              </a:tabLst>
              <a:defRPr/>
            </a:pPr>
            <a:r>
              <a:rPr lang="en-US" sz="2400" dirty="0">
                <a:solidFill>
                  <a:srgbClr val="0368C0"/>
                </a:solidFill>
                <a:latin typeface="+mj-lt"/>
                <a:ea typeface="Times New Roman" panose="02020603050405020304" pitchFamily="18" charset="0"/>
                <a:cs typeface="Times New Roman" panose="02020603050405020304" pitchFamily="18" charset="0"/>
              </a:rPr>
              <a:t>Click </a:t>
            </a:r>
            <a:r>
              <a:rPr lang="en-US" sz="2400" b="1" dirty="0">
                <a:solidFill>
                  <a:srgbClr val="0368C0"/>
                </a:solidFill>
                <a:latin typeface="+mj-lt"/>
                <a:ea typeface="Times New Roman" panose="02020603050405020304" pitchFamily="18" charset="0"/>
                <a:cs typeface="Times New Roman" panose="02020603050405020304" pitchFamily="18" charset="0"/>
              </a:rPr>
              <a:t>“Submit”</a:t>
            </a:r>
            <a:r>
              <a:rPr lang="en-US" sz="2400" dirty="0">
                <a:solidFill>
                  <a:srgbClr val="0368C0"/>
                </a:solidFill>
                <a:latin typeface="+mj-lt"/>
                <a:ea typeface="Times New Roman" panose="02020603050405020304" pitchFamily="18" charset="0"/>
                <a:cs typeface="Times New Roman" panose="02020603050405020304" pitchFamily="18" charset="0"/>
              </a:rPr>
              <a:t> button in Bid Express to review completeness and encrypt/submit your response electronically.</a:t>
            </a:r>
          </a:p>
          <a:p>
            <a:pPr>
              <a:defRPr/>
            </a:pPr>
            <a:endParaRPr lang="en-US"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3138E4D-AA16-C40D-0F4C-4A46E6401C21}"/>
              </a:ext>
            </a:extLst>
          </p:cNvPr>
          <p:cNvSpPr>
            <a:spLocks noGrp="1"/>
          </p:cNvSpPr>
          <p:nvPr>
            <p:ph type="body" sz="quarter" idx="13"/>
          </p:nvPr>
        </p:nvSpPr>
        <p:spPr>
          <a:xfrm>
            <a:off x="558800" y="2313746"/>
            <a:ext cx="10972800" cy="2230507"/>
          </a:xfrm>
        </p:spPr>
        <p:txBody>
          <a:bodyPr/>
          <a:lstStyle/>
          <a:p>
            <a:r>
              <a:rPr lang="en-US" sz="2800" dirty="0">
                <a:solidFill>
                  <a:srgbClr val="0070C0"/>
                </a:solidFill>
              </a:rPr>
              <a:t>Please enter your contact information in the Zoom Meeting chat window:</a:t>
            </a:r>
          </a:p>
          <a:p>
            <a:endParaRPr lang="en-US" sz="2800" dirty="0">
              <a:solidFill>
                <a:srgbClr val="0070C0"/>
              </a:solidFill>
            </a:endParaRPr>
          </a:p>
          <a:p>
            <a:pPr lvl="1"/>
            <a:r>
              <a:rPr lang="en-US" sz="2800" dirty="0">
                <a:solidFill>
                  <a:srgbClr val="0070C0"/>
                </a:solidFill>
              </a:rPr>
              <a:t>First and Last Name</a:t>
            </a:r>
          </a:p>
          <a:p>
            <a:pPr lvl="1"/>
            <a:r>
              <a:rPr lang="en-US" sz="2800" dirty="0">
                <a:solidFill>
                  <a:srgbClr val="0070C0"/>
                </a:solidFill>
              </a:rPr>
              <a:t>Company</a:t>
            </a:r>
          </a:p>
          <a:p>
            <a:pPr lvl="1"/>
            <a:r>
              <a:rPr lang="en-US" sz="2800" dirty="0">
                <a:solidFill>
                  <a:srgbClr val="0070C0"/>
                </a:solidFill>
              </a:rPr>
              <a:t>Email</a:t>
            </a:r>
            <a:endParaRPr lang="en-US" sz="2800" dirty="0"/>
          </a:p>
        </p:txBody>
      </p:sp>
      <p:sp>
        <p:nvSpPr>
          <p:cNvPr id="6" name="Title 5">
            <a:extLst>
              <a:ext uri="{FF2B5EF4-FFF2-40B4-BE49-F238E27FC236}">
                <a16:creationId xmlns:a16="http://schemas.microsoft.com/office/drawing/2014/main" id="{4E4EE264-6A2B-D82E-5F74-CF27A1484D18}"/>
              </a:ext>
            </a:extLst>
          </p:cNvPr>
          <p:cNvSpPr>
            <a:spLocks noGrp="1"/>
          </p:cNvSpPr>
          <p:nvPr>
            <p:ph type="title"/>
          </p:nvPr>
        </p:nvSpPr>
        <p:spPr>
          <a:xfrm>
            <a:off x="558802" y="583095"/>
            <a:ext cx="10869281" cy="808383"/>
          </a:xfrm>
        </p:spPr>
        <p:txBody>
          <a:bodyPr/>
          <a:lstStyle/>
          <a:p>
            <a:pPr algn="ctr"/>
            <a:r>
              <a:rPr lang="en-US" sz="2000" b="1" dirty="0">
                <a:solidFill>
                  <a:srgbClr val="0070C0"/>
                </a:solidFill>
              </a:rPr>
              <a:t/>
            </a:r>
            <a:br>
              <a:rPr lang="en-US" sz="2000" b="1" dirty="0">
                <a:solidFill>
                  <a:srgbClr val="0070C0"/>
                </a:solidFill>
              </a:rPr>
            </a:br>
            <a:r>
              <a:rPr lang="en-US" sz="2800" b="1" dirty="0">
                <a:solidFill>
                  <a:srgbClr val="0070C0"/>
                </a:solidFill>
              </a:rPr>
              <a:t>MPA L1840 LOGAN NPDES PERMIT INFRASTRUCTURE PROGRAM </a:t>
            </a:r>
            <a:r>
              <a:rPr lang="en-US" sz="2000" b="1" dirty="0">
                <a:solidFill>
                  <a:srgbClr val="0070C0"/>
                </a:solidFill>
              </a:rPr>
              <a:t/>
            </a:r>
            <a:br>
              <a:rPr lang="en-US" sz="2000" b="1" dirty="0">
                <a:solidFill>
                  <a:srgbClr val="0070C0"/>
                </a:solidFill>
              </a:rPr>
            </a:br>
            <a:r>
              <a:rPr lang="en-US" sz="2000" dirty="0"/>
              <a:t/>
            </a:r>
            <a:br>
              <a:rPr lang="en-US" sz="2000" dirty="0"/>
            </a:br>
            <a:endParaRPr lang="en-US" sz="2000" dirty="0"/>
          </a:p>
        </p:txBody>
      </p:sp>
    </p:spTree>
    <p:extLst>
      <p:ext uri="{BB962C8B-B14F-4D97-AF65-F5344CB8AC3E}">
        <p14:creationId xmlns:p14="http://schemas.microsoft.com/office/powerpoint/2010/main" val="2117282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1C18CD-96BA-0187-8637-41545A3AF67F}"/>
              </a:ext>
            </a:extLst>
          </p:cNvPr>
          <p:cNvSpPr>
            <a:spLocks noGrp="1"/>
          </p:cNvSpPr>
          <p:nvPr>
            <p:ph type="sldNum" sz="quarter" idx="10"/>
          </p:nvPr>
        </p:nvSpPr>
        <p:spPr>
          <a:xfrm>
            <a:off x="11085512" y="6330951"/>
            <a:ext cx="711200" cy="365125"/>
          </a:xfrm>
        </p:spPr>
        <p:txBody>
          <a:bodyPr vert="horz" wrap="square" lIns="91440" tIns="45720" rIns="91440" bIns="45720" numCol="1" anchor="ctr" anchorCtr="0" compatLnSpc="1">
            <a:prstTxWarp prst="textNoShape">
              <a:avLst/>
            </a:prstTxWarp>
          </a:bodyPr>
          <a:lstStyle/>
          <a:p>
            <a:pPr fontAlgn="base">
              <a:spcBef>
                <a:spcPct val="0"/>
              </a:spcBef>
              <a:spcAft>
                <a:spcPct val="0"/>
              </a:spcAft>
            </a:pPr>
            <a:fld id="{BB884488-7CE9-4A01-B3DC-C4AE069E9FDB}" type="slidenum">
              <a:rPr lang="en-US" altLang="en-US" sz="1100">
                <a:solidFill>
                  <a:srgbClr val="87A5D4"/>
                </a:solidFill>
              </a:rPr>
              <a:pPr fontAlgn="base">
                <a:spcBef>
                  <a:spcPct val="0"/>
                </a:spcBef>
                <a:spcAft>
                  <a:spcPct val="0"/>
                </a:spcAft>
              </a:pPr>
              <a:t>20</a:t>
            </a:fld>
            <a:endParaRPr lang="en-US" altLang="en-US" sz="1100" dirty="0">
              <a:solidFill>
                <a:srgbClr val="87A5D4"/>
              </a:solidFill>
            </a:endParaRPr>
          </a:p>
        </p:txBody>
      </p:sp>
      <p:sp>
        <p:nvSpPr>
          <p:cNvPr id="6" name="TextBox 5">
            <a:extLst>
              <a:ext uri="{FF2B5EF4-FFF2-40B4-BE49-F238E27FC236}">
                <a16:creationId xmlns:a16="http://schemas.microsoft.com/office/drawing/2014/main" id="{1DCBECB9-6111-3A04-6E32-B7F8B63E19CA}"/>
              </a:ext>
            </a:extLst>
          </p:cNvPr>
          <p:cNvSpPr txBox="1"/>
          <p:nvPr/>
        </p:nvSpPr>
        <p:spPr>
          <a:xfrm>
            <a:off x="2438400" y="685800"/>
            <a:ext cx="7086600" cy="3970338"/>
          </a:xfrm>
          <a:prstGeom prst="rect">
            <a:avLst/>
          </a:prstGeom>
          <a:noFill/>
        </p:spPr>
        <p:txBody>
          <a:bodyPr>
            <a:spAutoFit/>
          </a:bodyPr>
          <a:lstStyle/>
          <a:p>
            <a:pPr algn="ctr" eaLnBrk="0" fontAlgn="base" hangingPunct="0">
              <a:spcBef>
                <a:spcPct val="0"/>
              </a:spcBef>
              <a:spcAft>
                <a:spcPct val="0"/>
              </a:spcAft>
              <a:defRPr/>
            </a:pPr>
            <a:r>
              <a:rPr lang="en-US" sz="2800" b="1" i="1" dirty="0">
                <a:solidFill>
                  <a:srgbClr val="0070C0"/>
                </a:solidFill>
                <a:latin typeface="Calibri"/>
                <a:cs typeface="Times New Roman" panose="02020603050405020304" pitchFamily="18" charset="0"/>
              </a:rPr>
              <a:t>PLEASE BE ADVISED…</a:t>
            </a:r>
          </a:p>
          <a:p>
            <a:pPr eaLnBrk="0" fontAlgn="base" hangingPunct="0">
              <a:spcBef>
                <a:spcPct val="0"/>
              </a:spcBef>
              <a:spcAft>
                <a:spcPct val="0"/>
              </a:spcAft>
              <a:defRPr/>
            </a:pPr>
            <a:endParaRPr lang="en-US" sz="2800" b="1" i="1" dirty="0">
              <a:solidFill>
                <a:srgbClr val="0070C0"/>
              </a:solidFill>
              <a:latin typeface="Calibri"/>
              <a:cs typeface="Times New Roman" panose="02020603050405020304" pitchFamily="18" charset="0"/>
            </a:endParaRPr>
          </a:p>
          <a:p>
            <a:pPr eaLnBrk="0" fontAlgn="base" hangingPunct="0">
              <a:spcBef>
                <a:spcPct val="0"/>
              </a:spcBef>
              <a:spcAft>
                <a:spcPct val="0"/>
              </a:spcAft>
              <a:defRPr/>
            </a:pPr>
            <a:r>
              <a:rPr lang="en-US" sz="2800" b="1" i="1" dirty="0">
                <a:solidFill>
                  <a:srgbClr val="0070C0"/>
                </a:solidFill>
                <a:latin typeface="Calibri"/>
                <a:cs typeface="Times New Roman" panose="02020603050405020304" pitchFamily="18" charset="0"/>
              </a:rPr>
              <a:t>The Authority may reject an application if any of the required information is not provided: </a:t>
            </a:r>
          </a:p>
          <a:p>
            <a:pPr eaLnBrk="0" fontAlgn="base" hangingPunct="0">
              <a:spcBef>
                <a:spcPct val="0"/>
              </a:spcBef>
              <a:spcAft>
                <a:spcPct val="0"/>
              </a:spcAft>
              <a:defRPr/>
            </a:pPr>
            <a:endParaRPr lang="en-US" sz="2800" b="1" i="1" dirty="0">
              <a:solidFill>
                <a:srgbClr val="0070C0"/>
              </a:solidFill>
              <a:effectLst>
                <a:outerShdw blurRad="38100" dist="38100" dir="2700000" algn="tl">
                  <a:srgbClr val="000000">
                    <a:alpha val="43137"/>
                  </a:srgbClr>
                </a:outerShdw>
              </a:effectLst>
              <a:latin typeface="Calibri"/>
              <a:ea typeface="Times New Roman" panose="02020603050405020304" pitchFamily="18" charset="0"/>
              <a:cs typeface="Times New Roman" panose="02020603050405020304" pitchFamily="18" charset="0"/>
            </a:endParaRPr>
          </a:p>
          <a:p>
            <a:pPr marL="457200" indent="-457200" eaLnBrk="0" fontAlgn="base" hangingPunct="0">
              <a:spcBef>
                <a:spcPct val="0"/>
              </a:spcBef>
              <a:spcAft>
                <a:spcPct val="0"/>
              </a:spcAft>
              <a:buFont typeface="Wingdings" panose="05000000000000000000" pitchFamily="2" charset="2"/>
              <a:buChar char="ü"/>
              <a:defRPr/>
            </a:pPr>
            <a:r>
              <a:rPr lang="en-US" sz="2800" b="1" i="1" dirty="0">
                <a:solidFill>
                  <a:srgbClr val="0070C0"/>
                </a:solidFill>
                <a:latin typeface="Calibri"/>
                <a:ea typeface="Times New Roman" panose="02020603050405020304" pitchFamily="18" charset="0"/>
                <a:cs typeface="Times New Roman" panose="02020603050405020304" pitchFamily="18" charset="0"/>
              </a:rPr>
              <a:t>Cover Letter including acknowledgement of insurance requirements.  </a:t>
            </a:r>
          </a:p>
          <a:p>
            <a:pPr marL="457200" indent="-457200" eaLnBrk="0" fontAlgn="base" hangingPunct="0">
              <a:spcBef>
                <a:spcPct val="0"/>
              </a:spcBef>
              <a:spcAft>
                <a:spcPct val="0"/>
              </a:spcAft>
              <a:buFont typeface="Wingdings" panose="05000000000000000000" pitchFamily="2" charset="2"/>
              <a:buChar char="ü"/>
              <a:defRPr/>
            </a:pPr>
            <a:r>
              <a:rPr lang="en-US" sz="2800" b="1" i="1" dirty="0">
                <a:solidFill>
                  <a:srgbClr val="0070C0"/>
                </a:solidFill>
                <a:latin typeface="Calibri"/>
                <a:ea typeface="Times New Roman" panose="02020603050405020304" pitchFamily="18" charset="0"/>
                <a:cs typeface="Times New Roman" panose="02020603050405020304" pitchFamily="18" charset="0"/>
              </a:rPr>
              <a:t>SF330 Part IIs for the Prime and </a:t>
            </a:r>
          </a:p>
          <a:p>
            <a:pPr marL="457200" indent="-457200" eaLnBrk="0" fontAlgn="base" hangingPunct="0">
              <a:spcBef>
                <a:spcPct val="0"/>
              </a:spcBef>
              <a:spcAft>
                <a:spcPct val="0"/>
              </a:spcAft>
              <a:buFont typeface="Wingdings" panose="05000000000000000000" pitchFamily="2" charset="2"/>
              <a:buChar char="ü"/>
              <a:defRPr/>
            </a:pPr>
            <a:r>
              <a:rPr lang="en-US" sz="2800" b="1" i="1" dirty="0">
                <a:solidFill>
                  <a:srgbClr val="0070C0"/>
                </a:solidFill>
                <a:latin typeface="Calibri"/>
                <a:ea typeface="Times New Roman" panose="02020603050405020304" pitchFamily="18" charset="0"/>
                <a:cs typeface="Times New Roman" panose="02020603050405020304" pitchFamily="18" charset="0"/>
              </a:rPr>
              <a:t>SF330 Part IIs every sub-consultant.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2">
            <a:extLst>
              <a:ext uri="{FF2B5EF4-FFF2-40B4-BE49-F238E27FC236}">
                <a16:creationId xmlns:a16="http://schemas.microsoft.com/office/drawing/2014/main" id="{C13AD997-6733-6125-E1C5-4988EF1EC70F}"/>
              </a:ext>
            </a:extLst>
          </p:cNvPr>
          <p:cNvSpPr>
            <a:spLocks noGrp="1"/>
          </p:cNvSpPr>
          <p:nvPr>
            <p:ph type="title"/>
          </p:nvPr>
        </p:nvSpPr>
        <p:spPr>
          <a:xfrm>
            <a:off x="689113" y="291548"/>
            <a:ext cx="10601739" cy="5423452"/>
          </a:xfrm>
        </p:spPr>
        <p:txBody>
          <a:bodyPr/>
          <a:lstStyle/>
          <a:p>
            <a:pPr algn="l">
              <a:lnSpc>
                <a:spcPct val="115000"/>
              </a:lnSpc>
              <a:tabLst>
                <a:tab pos="457200" algn="l"/>
              </a:tabLst>
            </a:pPr>
            <a:r>
              <a:rPr lang="en-US" altLang="en-US" sz="3200" b="1" dirty="0">
                <a:solidFill>
                  <a:srgbClr val="0070C0"/>
                </a:solidFill>
              </a:rPr>
              <a:t>Q &amp; A</a:t>
            </a:r>
            <a:r>
              <a:rPr lang="en-US" altLang="en-US" dirty="0"/>
              <a:t/>
            </a:r>
            <a:br>
              <a:rPr lang="en-US" altLang="en-US" dirty="0"/>
            </a:br>
            <a:r>
              <a:rPr lang="en-US" altLang="en-US" sz="2400" dirty="0">
                <a:cs typeface="Times New Roman" panose="02020603050405020304" pitchFamily="18" charset="0"/>
              </a:rPr>
              <a:t>Questions may be sent via email to </a:t>
            </a:r>
            <a:r>
              <a:rPr lang="en-US" altLang="en-US" sz="2400" b="1" u="sng" dirty="0">
                <a:solidFill>
                  <a:srgbClr val="0070C0"/>
                </a:solidFill>
                <a:cs typeface="Times New Roman" panose="02020603050405020304" pitchFamily="18" charset="0"/>
                <a:hlinkClick r:id="rId2"/>
              </a:rPr>
              <a:t>CPBidQuestions@massport.com</a:t>
            </a:r>
            <a:r>
              <a:rPr lang="en-US" altLang="en-US" sz="2400" b="1" dirty="0">
                <a:solidFill>
                  <a:srgbClr val="0070C0"/>
                </a:solidFill>
                <a:cs typeface="Times New Roman" panose="02020603050405020304" pitchFamily="18" charset="0"/>
              </a:rPr>
              <a:t> </a:t>
            </a:r>
            <a:r>
              <a:rPr lang="en-US" altLang="en-US" sz="2400" dirty="0">
                <a:cs typeface="Times New Roman" panose="02020603050405020304" pitchFamily="18" charset="0"/>
              </a:rPr>
              <a:t>subject to the deadline of</a:t>
            </a:r>
            <a:r>
              <a:rPr lang="en-US" altLang="en-US" sz="2400" b="1" dirty="0">
                <a:cs typeface="Times New Roman" panose="02020603050405020304" pitchFamily="18" charset="0"/>
              </a:rPr>
              <a:t> MONDAY, AUGUST 12, 2024 BY 5:00 PM </a:t>
            </a: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i="1" dirty="0">
                <a:cs typeface="Times New Roman" panose="02020603050405020304" pitchFamily="18" charset="0"/>
              </a:rPr>
              <a:t>In the subject lines of your email, please reference the </a:t>
            </a:r>
            <a:r>
              <a:rPr lang="en-US" altLang="en-US" sz="2400" b="1" i="1" dirty="0">
                <a:cs typeface="Times New Roman" panose="02020603050405020304" pitchFamily="18" charset="0"/>
              </a:rPr>
              <a:t>MPA Project Name and Number.</a:t>
            </a:r>
            <a:r>
              <a:rPr lang="en-US" altLang="en-US" sz="2400" b="1" dirty="0">
                <a:cs typeface="Times New Roman" panose="02020603050405020304" pitchFamily="18" charset="0"/>
              </a:rPr>
              <a:t> </a:t>
            </a:r>
            <a:br>
              <a:rPr lang="en-US" altLang="en-US" sz="2400" b="1" dirty="0">
                <a:cs typeface="Times New Roman" panose="02020603050405020304" pitchFamily="18" charset="0"/>
              </a:rPr>
            </a:br>
            <a:r>
              <a:rPr lang="en-US" altLang="en-US" sz="2400" dirty="0">
                <a:cs typeface="Times New Roman" panose="02020603050405020304" pitchFamily="18" charset="0"/>
              </a:rPr>
              <a:t/>
            </a:r>
            <a:br>
              <a:rPr lang="en-US" altLang="en-US" sz="2400" dirty="0">
                <a:cs typeface="Times New Roman" panose="02020603050405020304" pitchFamily="18" charset="0"/>
              </a:rPr>
            </a:br>
            <a:r>
              <a:rPr lang="en-US" altLang="en-US" sz="2400" dirty="0">
                <a:cs typeface="Times New Roman" panose="02020603050405020304" pitchFamily="18" charset="0"/>
              </a:rPr>
              <a:t>Questions and responses will be posted on Capital Bid Opportunities webpage of Massport </a:t>
            </a:r>
            <a:r>
              <a:rPr lang="en-US" altLang="en-US" sz="2400" u="sng" dirty="0">
                <a:solidFill>
                  <a:srgbClr val="0070C0"/>
                </a:solidFill>
                <a:cs typeface="Times New Roman" panose="02020603050405020304" pitchFamily="18" charset="0"/>
                <a:hlinkClick r:id="rId3"/>
              </a:rPr>
              <a:t>http://www.massport.com/massport/business/bids-opportunities/capital-bids</a:t>
            </a:r>
            <a:r>
              <a:rPr lang="en-US" altLang="en-US" sz="2400" dirty="0">
                <a:solidFill>
                  <a:srgbClr val="0070C0"/>
                </a:solidFill>
                <a:cs typeface="Times New Roman" panose="02020603050405020304" pitchFamily="18" charset="0"/>
              </a:rPr>
              <a:t> </a:t>
            </a:r>
            <a:r>
              <a:rPr lang="en-US" altLang="en-US" sz="2400" dirty="0">
                <a:cs typeface="Times New Roman" panose="02020603050405020304" pitchFamily="18" charset="0"/>
              </a:rPr>
              <a:t>as an attachment to the original Legal Notice and on COMMBUYS </a:t>
            </a:r>
            <a:r>
              <a:rPr lang="en-US" altLang="en-US" sz="2400" dirty="0">
                <a:solidFill>
                  <a:srgbClr val="0070C0"/>
                </a:solidFill>
                <a:cs typeface="Times New Roman" panose="02020603050405020304" pitchFamily="18" charset="0"/>
              </a:rPr>
              <a:t>(</a:t>
            </a:r>
            <a:r>
              <a:rPr lang="en-US" altLang="en-US" sz="2400" u="sng" dirty="0">
                <a:solidFill>
                  <a:srgbClr val="0070C0"/>
                </a:solidFill>
                <a:cs typeface="Times New Roman" panose="02020603050405020304" pitchFamily="18" charset="0"/>
                <a:hlinkClick r:id="rId4"/>
              </a:rPr>
              <a:t>www.commbuys.com</a:t>
            </a:r>
            <a:r>
              <a:rPr lang="en-US" altLang="en-US" sz="2400" dirty="0">
                <a:solidFill>
                  <a:srgbClr val="0070C0"/>
                </a:solidFill>
                <a:cs typeface="Times New Roman" panose="02020603050405020304" pitchFamily="18" charset="0"/>
              </a:rPr>
              <a:t>) </a:t>
            </a:r>
            <a:r>
              <a:rPr lang="en-US" altLang="en-US" sz="2400" dirty="0">
                <a:cs typeface="Times New Roman" panose="02020603050405020304" pitchFamily="18" charset="0"/>
              </a:rPr>
              <a:t>in the listings for this project.</a:t>
            </a:r>
            <a:r>
              <a:rPr lang="en-US" altLang="en-US" sz="2400" dirty="0">
                <a:latin typeface="Palatino Linotype" panose="02040502050505030304" pitchFamily="18" charset="0"/>
                <a:cs typeface="Times New Roman" panose="02020603050405020304" pitchFamily="18" charset="0"/>
              </a:rPr>
              <a:t/>
            </a:r>
            <a:br>
              <a:rPr lang="en-US" altLang="en-US" sz="2400" dirty="0">
                <a:latin typeface="Palatino Linotype" panose="02040502050505030304" pitchFamily="18" charset="0"/>
                <a:cs typeface="Times New Roman" panose="02020603050405020304" pitchFamily="18" charset="0"/>
              </a:rPr>
            </a:br>
            <a:endParaRPr lang="en-US" altLang="en-US" sz="2400" dirty="0"/>
          </a:p>
        </p:txBody>
      </p:sp>
      <p:sp>
        <p:nvSpPr>
          <p:cNvPr id="2" name="Slide Number Placeholder 1">
            <a:extLst>
              <a:ext uri="{FF2B5EF4-FFF2-40B4-BE49-F238E27FC236}">
                <a16:creationId xmlns:a16="http://schemas.microsoft.com/office/drawing/2014/main" id="{DC99072D-283B-1302-BF64-973C2FF3DEC9}"/>
              </a:ext>
            </a:extLst>
          </p:cNvPr>
          <p:cNvSpPr>
            <a:spLocks noGrp="1"/>
          </p:cNvSpPr>
          <p:nvPr>
            <p:ph type="sldNum" sz="quarter" idx="10"/>
          </p:nvPr>
        </p:nvSpPr>
        <p:spPr>
          <a:xfrm>
            <a:off x="11171237" y="6330951"/>
            <a:ext cx="711200" cy="365125"/>
          </a:xfrm>
        </p:spPr>
        <p:txBody>
          <a:bodyPr vert="horz" wrap="square" lIns="91440" tIns="45720" rIns="91440" bIns="45720" numCol="1" anchor="ctr" anchorCtr="0" compatLnSpc="1">
            <a:prstTxWarp prst="textNoShape">
              <a:avLst/>
            </a:prstTxWarp>
          </a:bodyPr>
          <a:lstStyle/>
          <a:p>
            <a:pPr fontAlgn="base">
              <a:spcBef>
                <a:spcPct val="0"/>
              </a:spcBef>
              <a:spcAft>
                <a:spcPct val="0"/>
              </a:spcAft>
            </a:pPr>
            <a:fld id="{5A311CC9-9F90-4A60-BC36-A5547B87DDAF}" type="slidenum">
              <a:rPr lang="en-US" altLang="en-US" sz="1100">
                <a:solidFill>
                  <a:srgbClr val="87A5D4"/>
                </a:solidFill>
              </a:rPr>
              <a:pPr fontAlgn="base">
                <a:spcBef>
                  <a:spcPct val="0"/>
                </a:spcBef>
                <a:spcAft>
                  <a:spcPct val="0"/>
                </a:spcAft>
              </a:pPr>
              <a:t>21</a:t>
            </a:fld>
            <a:endParaRPr lang="en-US" altLang="en-US" sz="1100">
              <a:solidFill>
                <a:srgbClr val="87A5D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B77467-CCFE-B1F0-844E-25CB77ED082D}"/>
              </a:ext>
            </a:extLst>
          </p:cNvPr>
          <p:cNvSpPr>
            <a:spLocks noGrp="1"/>
          </p:cNvSpPr>
          <p:nvPr>
            <p:ph type="sldNum" sz="quarter" idx="10"/>
          </p:nvPr>
        </p:nvSpPr>
        <p:spPr>
          <a:xfrm>
            <a:off x="11028362" y="6330951"/>
            <a:ext cx="711200" cy="365125"/>
          </a:xfrm>
        </p:spPr>
        <p:txBody>
          <a:bodyPr vert="horz" wrap="square" lIns="91440" tIns="45720" rIns="91440" bIns="45720" numCol="1" anchor="ctr" anchorCtr="0" compatLnSpc="1">
            <a:prstTxWarp prst="textNoShape">
              <a:avLst/>
            </a:prstTxWarp>
          </a:bodyPr>
          <a:lstStyle/>
          <a:p>
            <a:pPr fontAlgn="base">
              <a:spcBef>
                <a:spcPct val="0"/>
              </a:spcBef>
              <a:spcAft>
                <a:spcPct val="0"/>
              </a:spcAft>
            </a:pPr>
            <a:fld id="{6CF939A9-8D9A-48AF-9E47-9887391261FD}" type="slidenum">
              <a:rPr lang="en-US" altLang="en-US" sz="1100">
                <a:solidFill>
                  <a:srgbClr val="87A5D4"/>
                </a:solidFill>
              </a:rPr>
              <a:pPr fontAlgn="base">
                <a:spcBef>
                  <a:spcPct val="0"/>
                </a:spcBef>
                <a:spcAft>
                  <a:spcPct val="0"/>
                </a:spcAft>
              </a:pPr>
              <a:t>22</a:t>
            </a:fld>
            <a:endParaRPr lang="en-US" altLang="en-US" sz="1100" dirty="0">
              <a:solidFill>
                <a:srgbClr val="87A5D4"/>
              </a:solidFill>
            </a:endParaRPr>
          </a:p>
        </p:txBody>
      </p:sp>
      <p:sp>
        <p:nvSpPr>
          <p:cNvPr id="6" name="Subtitle 5">
            <a:extLst>
              <a:ext uri="{FF2B5EF4-FFF2-40B4-BE49-F238E27FC236}">
                <a16:creationId xmlns:a16="http://schemas.microsoft.com/office/drawing/2014/main" id="{9C67AFCD-1679-DD0C-28F4-091FC3C19E08}"/>
              </a:ext>
            </a:extLst>
          </p:cNvPr>
          <p:cNvSpPr>
            <a:spLocks noGrp="1"/>
          </p:cNvSpPr>
          <p:nvPr>
            <p:ph type="subTitle" idx="4294967295"/>
          </p:nvPr>
        </p:nvSpPr>
        <p:spPr>
          <a:xfrm>
            <a:off x="1524000" y="1676400"/>
            <a:ext cx="8534400" cy="3581400"/>
          </a:xfrm>
        </p:spPr>
        <p:txBody>
          <a:bodyPr/>
          <a:lstStyle/>
          <a:p>
            <a:pPr marL="0" indent="0" algn="ctr">
              <a:buNone/>
              <a:defRPr/>
            </a:pPr>
            <a:r>
              <a:rPr lang="en-US" sz="4800" b="1" dirty="0">
                <a:solidFill>
                  <a:srgbClr val="0070C0"/>
                </a:solidFill>
                <a:effectLst>
                  <a:outerShdw blurRad="38100" dist="38100" dir="2700000" algn="tl">
                    <a:srgbClr val="000000">
                      <a:alpha val="43137"/>
                    </a:srgbClr>
                  </a:outerShdw>
                </a:effectLst>
              </a:rPr>
              <a:t>THANK YOU VERY MUCH </a:t>
            </a:r>
          </a:p>
          <a:p>
            <a:pPr marL="0" indent="0" algn="ctr">
              <a:buNone/>
              <a:defRPr/>
            </a:pPr>
            <a:r>
              <a:rPr lang="en-US" sz="4800" b="1" dirty="0">
                <a:solidFill>
                  <a:srgbClr val="0070C0"/>
                </a:solidFill>
                <a:effectLst>
                  <a:outerShdw blurRad="38100" dist="38100" dir="2700000" algn="tl">
                    <a:srgbClr val="000000">
                      <a:alpha val="43137"/>
                    </a:srgbClr>
                  </a:outerShdw>
                </a:effectLst>
              </a:rPr>
              <a:t>FOR YOUR INTEREST!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C67AFCD-1679-DD0C-28F4-091FC3C19E08}"/>
              </a:ext>
            </a:extLst>
          </p:cNvPr>
          <p:cNvSpPr>
            <a:spLocks noGrp="1"/>
          </p:cNvSpPr>
          <p:nvPr>
            <p:ph type="subTitle" idx="4294967295"/>
          </p:nvPr>
        </p:nvSpPr>
        <p:spPr>
          <a:xfrm>
            <a:off x="1524000" y="1676400"/>
            <a:ext cx="8534400" cy="3581400"/>
          </a:xfrm>
        </p:spPr>
        <p:txBody>
          <a:bodyPr/>
          <a:lstStyle/>
          <a:p>
            <a:pPr marL="0" indent="0" algn="ctr">
              <a:buNone/>
              <a:defRPr/>
            </a:pPr>
            <a:r>
              <a:rPr lang="en-US" sz="4800" b="1" dirty="0">
                <a:solidFill>
                  <a:srgbClr val="0070C0"/>
                </a:solidFill>
                <a:effectLst>
                  <a:outerShdw blurRad="38100" dist="38100" dir="2700000" algn="tl">
                    <a:srgbClr val="000000">
                      <a:alpha val="43137"/>
                    </a:srgbClr>
                  </a:outerShdw>
                </a:effectLst>
              </a:rPr>
              <a:t>APPENDIX</a:t>
            </a:r>
          </a:p>
          <a:p>
            <a:pPr marL="0" indent="0" algn="ctr">
              <a:buNone/>
              <a:defRPr/>
            </a:pPr>
            <a:r>
              <a:rPr lang="en-US" sz="4800" b="1" dirty="0">
                <a:solidFill>
                  <a:srgbClr val="0070C0"/>
                </a:solidFill>
                <a:effectLst>
                  <a:outerShdw blurRad="38100" dist="38100" dir="2700000" algn="tl">
                    <a:srgbClr val="000000">
                      <a:alpha val="43137"/>
                    </a:srgbClr>
                  </a:outerShdw>
                </a:effectLst>
              </a:rPr>
              <a:t>Bid Express Info </a:t>
            </a:r>
          </a:p>
        </p:txBody>
      </p:sp>
    </p:spTree>
    <p:extLst>
      <p:ext uri="{BB962C8B-B14F-4D97-AF65-F5344CB8AC3E}">
        <p14:creationId xmlns:p14="http://schemas.microsoft.com/office/powerpoint/2010/main" val="2130371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140F680-5A7C-0715-74D5-52B584501C41}"/>
              </a:ext>
            </a:extLst>
          </p:cNvPr>
          <p:cNvSpPr>
            <a:spLocks noGrp="1"/>
          </p:cNvSpPr>
          <p:nvPr>
            <p:ph sz="half" idx="1"/>
          </p:nvPr>
        </p:nvSpPr>
        <p:spPr>
          <a:xfrm>
            <a:off x="6272463" y="1386805"/>
            <a:ext cx="5360737" cy="4983833"/>
          </a:xfrm>
        </p:spPr>
        <p:txBody>
          <a:bodyPr/>
          <a:lstStyle/>
          <a:p>
            <a:r>
              <a:rPr lang="en-US" sz="1800" dirty="0">
                <a:latin typeface="Swis721 BT" panose="020B0504020202020204" pitchFamily="34" charset="0"/>
              </a:rPr>
              <a:t>Massport has introduced online bidding for all C.149 and C.30 projects</a:t>
            </a:r>
          </a:p>
          <a:p>
            <a:r>
              <a:rPr lang="en-US" sz="1800" dirty="0">
                <a:latin typeface="Swis721 BT" panose="020B0504020202020204" pitchFamily="34" charset="0"/>
              </a:rPr>
              <a:t>Consultant Professional Services RFQs for Projects Advertised after May 10, 2023 will be submitted through online bidding (</a:t>
            </a:r>
            <a:r>
              <a:rPr lang="en-US" sz="1800" dirty="0" err="1">
                <a:latin typeface="Swis721 BT" panose="020B0504020202020204" pitchFamily="34" charset="0"/>
              </a:rPr>
              <a:t>BidExpress</a:t>
            </a:r>
            <a:r>
              <a:rPr lang="en-US" sz="1800" dirty="0">
                <a:latin typeface="Swis721 BT" panose="020B0504020202020204" pitchFamily="34" charset="0"/>
              </a:rPr>
              <a:t>). </a:t>
            </a:r>
          </a:p>
          <a:p>
            <a:r>
              <a:rPr lang="en-US" sz="1800" dirty="0">
                <a:latin typeface="Swis721 BT" panose="020B0504020202020204" pitchFamily="34" charset="0"/>
              </a:rPr>
              <a:t>No hard copies of the bidding information, Proposal, Plans and Specifications, Addenda, or other material is available. Nor will Massport accept hard copy bids for these projects. Bidding on these projects is completely online.</a:t>
            </a:r>
          </a:p>
          <a:p>
            <a:r>
              <a:rPr lang="en-US" sz="1800" u="sng" dirty="0">
                <a:latin typeface="Swis721 BT" panose="020B0504020202020204" pitchFamily="34" charset="0"/>
                <a:hlinkClick r:id="rId2" tooltip="Online Bidding Project Information"/>
              </a:rPr>
              <a:t>Online Bidding Project Information</a:t>
            </a:r>
            <a:endParaRPr lang="en-US" sz="1800" u="sng" dirty="0">
              <a:latin typeface="Swis721 BT" panose="020B0504020202020204" pitchFamily="34" charset="0"/>
            </a:endParaRPr>
          </a:p>
          <a:p>
            <a:r>
              <a:rPr lang="en-US" sz="1800" dirty="0">
                <a:latin typeface="Swis721 BT" panose="020B0504020202020204" pitchFamily="34" charset="0"/>
              </a:rPr>
              <a:t>All new bids for C.149 and C.30 projects and Consultant Professional Services can be found on the </a:t>
            </a:r>
            <a:r>
              <a:rPr lang="en-US" sz="1800" u="sng" dirty="0">
                <a:latin typeface="Swis721 BT" panose="020B0504020202020204" pitchFamily="34" charset="0"/>
                <a:hlinkClick r:id="rId3" tooltip="Bid Express"/>
              </a:rPr>
              <a:t>Massport Bid Express website</a:t>
            </a:r>
            <a:r>
              <a:rPr lang="en-US" sz="1800" dirty="0">
                <a:latin typeface="Swis721 BT" panose="020B0504020202020204" pitchFamily="34" charset="0"/>
              </a:rPr>
              <a:t>. </a:t>
            </a:r>
          </a:p>
        </p:txBody>
      </p:sp>
      <p:sp>
        <p:nvSpPr>
          <p:cNvPr id="5" name="Title 4"/>
          <p:cNvSpPr>
            <a:spLocks noGrp="1"/>
          </p:cNvSpPr>
          <p:nvPr>
            <p:ph type="title"/>
          </p:nvPr>
        </p:nvSpPr>
        <p:spPr>
          <a:xfrm>
            <a:off x="558802" y="367133"/>
            <a:ext cx="11074398" cy="694827"/>
          </a:xfrm>
        </p:spPr>
        <p:txBody>
          <a:bodyPr/>
          <a:lstStyle/>
          <a:p>
            <a:r>
              <a:rPr lang="fr-FR" dirty="0">
                <a:latin typeface="Swis721 BT" panose="020B0504020202020204" pitchFamily="34" charset="0"/>
              </a:rPr>
              <a:t>MPA L1840 LOGAN NPDES PERMIT INFRASTRUCTURE PROGRAM </a:t>
            </a:r>
            <a:r>
              <a:rPr lang="en-US" dirty="0">
                <a:latin typeface="Swis721 BT" panose="020B0504020202020204" pitchFamily="34" charset="0"/>
              </a:rPr>
              <a:t>Consultant Briefing – Bid Express Info</a:t>
            </a:r>
          </a:p>
        </p:txBody>
      </p:sp>
      <p:grpSp>
        <p:nvGrpSpPr>
          <p:cNvPr id="12" name="Group 11">
            <a:extLst>
              <a:ext uri="{FF2B5EF4-FFF2-40B4-BE49-F238E27FC236}">
                <a16:creationId xmlns:a16="http://schemas.microsoft.com/office/drawing/2014/main" id="{C4AA88BA-4515-6450-0100-69E2C05D2C9B}"/>
              </a:ext>
            </a:extLst>
          </p:cNvPr>
          <p:cNvGrpSpPr/>
          <p:nvPr/>
        </p:nvGrpSpPr>
        <p:grpSpPr>
          <a:xfrm>
            <a:off x="558802" y="1387894"/>
            <a:ext cx="5342709" cy="4197466"/>
            <a:chOff x="1283730" y="1245326"/>
            <a:chExt cx="6756083" cy="5307874"/>
          </a:xfrm>
        </p:grpSpPr>
        <p:pic>
          <p:nvPicPr>
            <p:cNvPr id="10" name="Picture 9">
              <a:extLst>
                <a:ext uri="{FF2B5EF4-FFF2-40B4-BE49-F238E27FC236}">
                  <a16:creationId xmlns:a16="http://schemas.microsoft.com/office/drawing/2014/main" id="{50D3DD06-9ED0-C4E7-1F88-8346AD5689C1}"/>
                </a:ext>
              </a:extLst>
            </p:cNvPr>
            <p:cNvPicPr>
              <a:picLocks noChangeAspect="1"/>
            </p:cNvPicPr>
            <p:nvPr/>
          </p:nvPicPr>
          <p:blipFill rotWithShape="1">
            <a:blip r:embed="rId4"/>
            <a:srcRect t="5664"/>
            <a:stretch/>
          </p:blipFill>
          <p:spPr>
            <a:xfrm>
              <a:off x="1283730" y="1245326"/>
              <a:ext cx="6756083" cy="5307874"/>
            </a:xfrm>
            <a:prstGeom prst="rect">
              <a:avLst/>
            </a:prstGeom>
          </p:spPr>
        </p:pic>
        <p:sp>
          <p:nvSpPr>
            <p:cNvPr id="7" name="Oval 6"/>
            <p:cNvSpPr/>
            <p:nvPr/>
          </p:nvSpPr>
          <p:spPr>
            <a:xfrm>
              <a:off x="2086252" y="3402366"/>
              <a:ext cx="976550" cy="2108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67C77F2-2B87-FF82-A986-1F6BFA02E6C4}"/>
                </a:ext>
              </a:extLst>
            </p:cNvPr>
            <p:cNvSpPr/>
            <p:nvPr/>
          </p:nvSpPr>
          <p:spPr>
            <a:xfrm>
              <a:off x="3734071" y="3703696"/>
              <a:ext cx="2504940" cy="441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024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140F680-5A7C-0715-74D5-52B584501C41}"/>
              </a:ext>
            </a:extLst>
          </p:cNvPr>
          <p:cNvSpPr>
            <a:spLocks noGrp="1"/>
          </p:cNvSpPr>
          <p:nvPr>
            <p:ph sz="half" idx="1"/>
          </p:nvPr>
        </p:nvSpPr>
        <p:spPr>
          <a:xfrm>
            <a:off x="6272463" y="1386805"/>
            <a:ext cx="5360737" cy="4983833"/>
          </a:xfrm>
        </p:spPr>
        <p:txBody>
          <a:bodyPr/>
          <a:lstStyle/>
          <a:p>
            <a:r>
              <a:rPr lang="en-US" sz="1800" dirty="0"/>
              <a:t>Massport has introduced online bidding for all C.149 and C.30 projects</a:t>
            </a:r>
          </a:p>
          <a:p>
            <a:r>
              <a:rPr lang="en-US" sz="1800" dirty="0"/>
              <a:t>Consultant Professional Services RFQs for Projects Advertised after May 10, 2023 will be submitted through online bidding (</a:t>
            </a:r>
            <a:r>
              <a:rPr lang="en-US" sz="1800" dirty="0" err="1"/>
              <a:t>BidExpress</a:t>
            </a:r>
            <a:r>
              <a:rPr lang="en-US" sz="1800" dirty="0"/>
              <a:t>). </a:t>
            </a:r>
          </a:p>
          <a:p>
            <a:r>
              <a:rPr lang="en-US" sz="1800" dirty="0"/>
              <a:t>No hard copies of the bidding information, Proposal, Plans and Specifications, Addenda, or other material is available. Nor will Massport accept hard copy bids for these projects. Bidding on these projects is completely online.</a:t>
            </a:r>
          </a:p>
          <a:p>
            <a:r>
              <a:rPr lang="en-US" sz="1800" u="sng" dirty="0">
                <a:hlinkClick r:id="rId2" tooltip="Online Bidding Project Information"/>
              </a:rPr>
              <a:t>Online Bidding Project Information</a:t>
            </a:r>
            <a:endParaRPr lang="en-US" sz="1800" u="sng" dirty="0"/>
          </a:p>
          <a:p>
            <a:r>
              <a:rPr lang="en-US" sz="1800" dirty="0"/>
              <a:t>All new bids for C.149 and C.30 projects and Consultant Professional Services can be found on the </a:t>
            </a:r>
            <a:r>
              <a:rPr lang="en-US" sz="1800" u="sng" dirty="0">
                <a:hlinkClick r:id="rId3" tooltip="Bid Express"/>
              </a:rPr>
              <a:t>Massport Bid Express website</a:t>
            </a:r>
            <a:r>
              <a:rPr lang="en-US" sz="1800" dirty="0"/>
              <a:t>. </a:t>
            </a:r>
          </a:p>
        </p:txBody>
      </p:sp>
      <p:sp>
        <p:nvSpPr>
          <p:cNvPr id="5" name="Title 4"/>
          <p:cNvSpPr>
            <a:spLocks noGrp="1"/>
          </p:cNvSpPr>
          <p:nvPr>
            <p:ph type="title"/>
          </p:nvPr>
        </p:nvSpPr>
        <p:spPr>
          <a:xfrm>
            <a:off x="558802" y="367133"/>
            <a:ext cx="11074398" cy="694827"/>
          </a:xfrm>
        </p:spPr>
        <p:txBody>
          <a:bodyPr/>
          <a:lstStyle/>
          <a:p>
            <a:r>
              <a:rPr lang="fr-FR" dirty="0">
                <a:latin typeface="Swis721 BT" panose="020B0504020202020204" pitchFamily="34" charset="0"/>
              </a:rPr>
              <a:t>MPA L1840 LOGAN NPDES PERMIT INFRASTRUCTURE PROGRAM </a:t>
            </a:r>
            <a:br>
              <a:rPr lang="fr-FR" dirty="0">
                <a:latin typeface="Swis721 BT" panose="020B0504020202020204" pitchFamily="34" charset="0"/>
              </a:rPr>
            </a:br>
            <a:r>
              <a:rPr lang="en-US" dirty="0">
                <a:latin typeface="Swis721 BT" panose="020B0504020202020204" pitchFamily="34" charset="0"/>
              </a:rPr>
              <a:t>Consultant Briefing – Bid Express Info</a:t>
            </a:r>
          </a:p>
        </p:txBody>
      </p:sp>
      <p:grpSp>
        <p:nvGrpSpPr>
          <p:cNvPr id="12" name="Group 11">
            <a:extLst>
              <a:ext uri="{FF2B5EF4-FFF2-40B4-BE49-F238E27FC236}">
                <a16:creationId xmlns:a16="http://schemas.microsoft.com/office/drawing/2014/main" id="{C4AA88BA-4515-6450-0100-69E2C05D2C9B}"/>
              </a:ext>
            </a:extLst>
          </p:cNvPr>
          <p:cNvGrpSpPr/>
          <p:nvPr/>
        </p:nvGrpSpPr>
        <p:grpSpPr>
          <a:xfrm>
            <a:off x="558802" y="1387894"/>
            <a:ext cx="5342709" cy="4197466"/>
            <a:chOff x="1283730" y="1245326"/>
            <a:chExt cx="6756083" cy="5307874"/>
          </a:xfrm>
        </p:grpSpPr>
        <p:pic>
          <p:nvPicPr>
            <p:cNvPr id="10" name="Picture 9">
              <a:extLst>
                <a:ext uri="{FF2B5EF4-FFF2-40B4-BE49-F238E27FC236}">
                  <a16:creationId xmlns:a16="http://schemas.microsoft.com/office/drawing/2014/main" id="{50D3DD06-9ED0-C4E7-1F88-8346AD5689C1}"/>
                </a:ext>
              </a:extLst>
            </p:cNvPr>
            <p:cNvPicPr>
              <a:picLocks noChangeAspect="1"/>
            </p:cNvPicPr>
            <p:nvPr/>
          </p:nvPicPr>
          <p:blipFill rotWithShape="1">
            <a:blip r:embed="rId4"/>
            <a:srcRect t="5664"/>
            <a:stretch/>
          </p:blipFill>
          <p:spPr>
            <a:xfrm>
              <a:off x="1283730" y="1245326"/>
              <a:ext cx="6756083" cy="5307874"/>
            </a:xfrm>
            <a:prstGeom prst="rect">
              <a:avLst/>
            </a:prstGeom>
          </p:spPr>
        </p:pic>
        <p:sp>
          <p:nvSpPr>
            <p:cNvPr id="7" name="Oval 6"/>
            <p:cNvSpPr/>
            <p:nvPr/>
          </p:nvSpPr>
          <p:spPr>
            <a:xfrm>
              <a:off x="2086252" y="3402366"/>
              <a:ext cx="976550" cy="2108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67C77F2-2B87-FF82-A986-1F6BFA02E6C4}"/>
                </a:ext>
              </a:extLst>
            </p:cNvPr>
            <p:cNvSpPr/>
            <p:nvPr/>
          </p:nvSpPr>
          <p:spPr>
            <a:xfrm>
              <a:off x="3734071" y="3703696"/>
              <a:ext cx="2504940" cy="441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02022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1267146" y="1169804"/>
            <a:ext cx="3928153" cy="5444216"/>
          </a:xfrm>
          <a:prstGeom prst="rect">
            <a:avLst/>
          </a:prstGeom>
        </p:spPr>
      </p:pic>
      <p:sp>
        <p:nvSpPr>
          <p:cNvPr id="3" name="Content Placeholder 2"/>
          <p:cNvSpPr>
            <a:spLocks noGrp="1"/>
          </p:cNvSpPr>
          <p:nvPr>
            <p:ph sz="half" idx="2"/>
          </p:nvPr>
        </p:nvSpPr>
        <p:spPr>
          <a:xfrm>
            <a:off x="5747249" y="1601485"/>
            <a:ext cx="5283200" cy="4157663"/>
          </a:xfrm>
        </p:spPr>
        <p:txBody>
          <a:bodyPr/>
          <a:lstStyle/>
          <a:p>
            <a:r>
              <a:rPr lang="en-US" dirty="0"/>
              <a:t>The Professional Consultant RFQ’s will be listed under the appropriate project # and Project title on the </a:t>
            </a:r>
            <a:r>
              <a:rPr lang="en-US" dirty="0" err="1"/>
              <a:t>Massport</a:t>
            </a:r>
            <a:r>
              <a:rPr lang="en-US" dirty="0"/>
              <a:t> website: </a:t>
            </a:r>
            <a:r>
              <a:rPr lang="en-US" dirty="0">
                <a:hlinkClick r:id="rId3"/>
              </a:rPr>
              <a:t>https://www.massport.com/massport/business/bids-opportunities/capital-bids/</a:t>
            </a:r>
            <a:endParaRPr lang="en-US" dirty="0"/>
          </a:p>
          <a:p>
            <a:endParaRPr lang="en-US" dirty="0"/>
          </a:p>
          <a:p>
            <a:r>
              <a:rPr lang="en-US" dirty="0"/>
              <a:t>Please submit qualification via Bid Express </a:t>
            </a:r>
            <a:r>
              <a:rPr lang="en-US" dirty="0">
                <a:hlinkClick r:id="rId4"/>
              </a:rPr>
              <a:t>https://www.bidexpress.com/</a:t>
            </a:r>
            <a:endParaRPr lang="en-US" dirty="0"/>
          </a:p>
          <a:p>
            <a:endParaRPr lang="en-US" dirty="0"/>
          </a:p>
          <a:p>
            <a:endParaRPr lang="en-US" dirty="0"/>
          </a:p>
        </p:txBody>
      </p:sp>
      <p:sp>
        <p:nvSpPr>
          <p:cNvPr id="5" name="Title 4"/>
          <p:cNvSpPr>
            <a:spLocks noGrp="1"/>
          </p:cNvSpPr>
          <p:nvPr>
            <p:ph type="title"/>
          </p:nvPr>
        </p:nvSpPr>
        <p:spPr/>
        <p:txBody>
          <a:bodyPr/>
          <a:lstStyle/>
          <a:p>
            <a:r>
              <a:rPr lang="fr-FR" dirty="0">
                <a:latin typeface="Swis721 BT" panose="020B0504020202020204" pitchFamily="34" charset="0"/>
              </a:rPr>
              <a:t>MPA L1840 LOGAN NPDES PERMIT INFRASTRUCTURE PROGRAM </a:t>
            </a:r>
            <a:r>
              <a:rPr lang="en-US" dirty="0">
                <a:latin typeface="Swis721 BT" panose="020B0504020202020204" pitchFamily="34" charset="0"/>
              </a:rPr>
              <a:t>Consultant Briefing – Bid Express Info</a:t>
            </a:r>
            <a:endParaRPr lang="en-US" dirty="0"/>
          </a:p>
        </p:txBody>
      </p:sp>
    </p:spTree>
    <p:extLst>
      <p:ext uri="{BB962C8B-B14F-4D97-AF65-F5344CB8AC3E}">
        <p14:creationId xmlns:p14="http://schemas.microsoft.com/office/powerpoint/2010/main" val="354838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61B11-F42A-DAD2-6C98-93DC481772C2}"/>
              </a:ext>
            </a:extLst>
          </p:cNvPr>
          <p:cNvSpPr>
            <a:spLocks noGrp="1"/>
          </p:cNvSpPr>
          <p:nvPr>
            <p:ph type="title"/>
          </p:nvPr>
        </p:nvSpPr>
        <p:spPr/>
        <p:txBody>
          <a:bodyPr/>
          <a:lstStyle/>
          <a:p>
            <a:r>
              <a:rPr lang="fr-FR" dirty="0">
                <a:latin typeface="Swis721 BT" panose="020B0504020202020204" pitchFamily="34" charset="0"/>
              </a:rPr>
              <a:t>MPA L1840 LOGAN NPDES PERMIT INFRASTRUCTURE PROGRAM </a:t>
            </a:r>
            <a:r>
              <a:rPr lang="en-US" dirty="0">
                <a:latin typeface="Swis721 BT" panose="020B0504020202020204" pitchFamily="34" charset="0"/>
              </a:rPr>
              <a:t>Consultant Briefing – Bid Express Info</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7198" y="1712094"/>
            <a:ext cx="5185219" cy="4070397"/>
          </a:xfrm>
          <a:prstGeom prst="rect">
            <a:avLst/>
          </a:prstGeom>
        </p:spPr>
      </p:pic>
      <p:sp>
        <p:nvSpPr>
          <p:cNvPr id="7" name="Content Placeholder 2">
            <a:extLst>
              <a:ext uri="{FF2B5EF4-FFF2-40B4-BE49-F238E27FC236}">
                <a16:creationId xmlns:a16="http://schemas.microsoft.com/office/drawing/2014/main" id="{361E9752-0DDD-DDC3-F627-8FC2C65D6FCD}"/>
              </a:ext>
            </a:extLst>
          </p:cNvPr>
          <p:cNvSpPr txBox="1">
            <a:spLocks/>
          </p:cNvSpPr>
          <p:nvPr/>
        </p:nvSpPr>
        <p:spPr>
          <a:xfrm>
            <a:off x="5976730" y="1712094"/>
            <a:ext cx="5656470" cy="415766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SzPct val="110000"/>
              <a:buFont typeface="Arial" panose="020B0604020202020204" pitchFamily="34" charset="0"/>
              <a:buChar char="•"/>
              <a:defRPr sz="2000" kern="1200">
                <a:solidFill>
                  <a:schemeClr val="tx1"/>
                </a:solidFill>
                <a:latin typeface="+mn-lt"/>
                <a:ea typeface="Arial Unicode MS" panose="020B0604020202020204" pitchFamily="34" charset="-128"/>
                <a:cs typeface="Arial Unicode MS" panose="020B0604020202020204" pitchFamily="34" charset="-128"/>
              </a:defRPr>
            </a:lvl1pPr>
            <a:lvl2pPr marL="685800" indent="-228600" algn="l" defTabSz="914400" rtl="0" eaLnBrk="1" latinLnBrk="0" hangingPunct="1">
              <a:lnSpc>
                <a:spcPct val="90000"/>
              </a:lnSpc>
              <a:spcBef>
                <a:spcPts val="500"/>
              </a:spcBef>
              <a:buSzPct val="90000"/>
              <a:buFont typeface="Courier New" panose="02070309020205020404" pitchFamily="49" charset="0"/>
              <a:buChar char="o"/>
              <a:defRPr sz="1800" kern="1200">
                <a:solidFill>
                  <a:schemeClr val="tx1"/>
                </a:solidFill>
                <a:latin typeface="+mn-lt"/>
                <a:ea typeface="Arial Unicode MS" panose="020B0604020202020204" pitchFamily="34" charset="-128"/>
                <a:cs typeface="Arial Unicode MS" panose="020B0604020202020204" pitchFamily="34" charset="-128"/>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n-lt"/>
                <a:ea typeface="Arial Unicode MS" panose="020B0604020202020204" pitchFamily="34" charset="-128"/>
                <a:cs typeface="Arial Unicode MS" panose="020B0604020202020204" pitchFamily="34" charset="-128"/>
              </a:defRPr>
            </a:lvl3pPr>
            <a:lvl4pPr marL="1600200" indent="-228600" algn="l" defTabSz="914400" rtl="0" eaLnBrk="1" latinLnBrk="0" hangingPunct="1">
              <a:lnSpc>
                <a:spcPct val="90000"/>
              </a:lnSpc>
              <a:spcBef>
                <a:spcPts val="500"/>
              </a:spcBef>
              <a:buSzPct val="120000"/>
              <a:buFont typeface="Arial" panose="020B0604020202020204" pitchFamily="34" charset="0"/>
              <a:buChar char="•"/>
              <a:defRPr sz="1400" kern="1200">
                <a:solidFill>
                  <a:schemeClr val="tx1"/>
                </a:solidFill>
                <a:latin typeface="+mn-lt"/>
                <a:ea typeface="Arial Unicode MS" panose="020B0604020202020204" pitchFamily="34" charset="-128"/>
                <a:cs typeface="Arial Unicode MS" panose="020B0604020202020204" pitchFamily="34" charset="-128"/>
              </a:defRPr>
            </a:lvl4pPr>
            <a:lvl5pPr marL="2057400" indent="-228600" algn="l" defTabSz="914400" rtl="0" eaLnBrk="1" latinLnBrk="0" hangingPunct="1">
              <a:lnSpc>
                <a:spcPct val="90000"/>
              </a:lnSpc>
              <a:spcBef>
                <a:spcPts val="500"/>
              </a:spcBef>
              <a:buSzPct val="90000"/>
              <a:buFont typeface="Courier New" panose="02070309020205020404" pitchFamily="49" charset="0"/>
              <a:buChar char="o"/>
              <a:defRPr sz="1400" kern="1200">
                <a:solidFill>
                  <a:schemeClr val="tx1"/>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bidders need to be registered with Bid Express to submit or respond to Bids.  </a:t>
            </a:r>
          </a:p>
          <a:p>
            <a:pPr marL="0" indent="0" algn="ctr">
              <a:buNone/>
            </a:pPr>
            <a:r>
              <a:rPr lang="en-US" u="sng" dirty="0">
                <a:hlinkClick r:id="rId3"/>
              </a:rPr>
              <a:t>https://www.infotechexpress.com/registration/new</a:t>
            </a:r>
            <a:endParaRPr lang="en-US" dirty="0"/>
          </a:p>
          <a:p>
            <a:r>
              <a:rPr lang="en-US" dirty="0"/>
              <a:t>Please refer to the new </a:t>
            </a:r>
            <a:r>
              <a:rPr lang="en-US" u="sng" dirty="0"/>
              <a:t>Bid Express New Vendor Instructions</a:t>
            </a:r>
            <a:r>
              <a:rPr lang="en-US" dirty="0"/>
              <a:t>: </a:t>
            </a:r>
            <a:r>
              <a:rPr lang="en-US" u="sng" dirty="0">
                <a:solidFill>
                  <a:srgbClr val="FF0000"/>
                </a:solidFill>
                <a:hlinkClick r:id="rId4"/>
              </a:rPr>
              <a:t>https://infotechinc.zendesk.com/hc/en-us/sections/12044610308375-Bid-Express-Vendors</a:t>
            </a:r>
            <a:endParaRPr lang="en-US" dirty="0">
              <a:solidFill>
                <a:srgbClr val="FF0000"/>
              </a:solidFill>
            </a:endParaRPr>
          </a:p>
        </p:txBody>
      </p:sp>
    </p:spTree>
    <p:extLst>
      <p:ext uri="{BB962C8B-B14F-4D97-AF65-F5344CB8AC3E}">
        <p14:creationId xmlns:p14="http://schemas.microsoft.com/office/powerpoint/2010/main" val="2084806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90308" y="343160"/>
            <a:ext cx="10869281" cy="694827"/>
          </a:xfrm>
        </p:spPr>
        <p:txBody>
          <a:bodyPr/>
          <a:lstStyle/>
          <a:p>
            <a:r>
              <a:rPr lang="fr-FR" dirty="0">
                <a:latin typeface="Swis721 BT" panose="020B0504020202020204" pitchFamily="34" charset="0"/>
              </a:rPr>
              <a:t>MPA L1840 LOGAN NPDES PERMIT INFRASTRUCTURE PROGRAM  </a:t>
            </a:r>
            <a:r>
              <a:rPr lang="en-US" dirty="0">
                <a:latin typeface="Swis721 BT" panose="020B0504020202020204" pitchFamily="34" charset="0"/>
              </a:rPr>
              <a:t>Consultant Briefing – Bid Express Info</a:t>
            </a:r>
          </a:p>
        </p:txBody>
      </p:sp>
      <p:pic>
        <p:nvPicPr>
          <p:cNvPr id="6" name="Picture 5"/>
          <p:cNvPicPr>
            <a:picLocks noChangeAspect="1"/>
          </p:cNvPicPr>
          <p:nvPr/>
        </p:nvPicPr>
        <p:blipFill>
          <a:blip r:embed="rId2"/>
          <a:stretch>
            <a:fillRect/>
          </a:stretch>
        </p:blipFill>
        <p:spPr>
          <a:xfrm>
            <a:off x="240461" y="1666158"/>
            <a:ext cx="5975403" cy="4418321"/>
          </a:xfrm>
          <a:prstGeom prst="rect">
            <a:avLst/>
          </a:prstGeom>
        </p:spPr>
      </p:pic>
      <p:pic>
        <p:nvPicPr>
          <p:cNvPr id="7" name="Picture 6"/>
          <p:cNvPicPr>
            <a:picLocks noChangeAspect="1"/>
          </p:cNvPicPr>
          <p:nvPr/>
        </p:nvPicPr>
        <p:blipFill>
          <a:blip r:embed="rId3"/>
          <a:stretch>
            <a:fillRect/>
          </a:stretch>
        </p:blipFill>
        <p:spPr>
          <a:xfrm>
            <a:off x="6608905" y="1578156"/>
            <a:ext cx="4012470" cy="5098366"/>
          </a:xfrm>
          <a:prstGeom prst="rect">
            <a:avLst/>
          </a:prstGeom>
        </p:spPr>
      </p:pic>
      <p:sp>
        <p:nvSpPr>
          <p:cNvPr id="9" name="TextBox 8"/>
          <p:cNvSpPr txBox="1"/>
          <p:nvPr/>
        </p:nvSpPr>
        <p:spPr>
          <a:xfrm>
            <a:off x="606177" y="1236323"/>
            <a:ext cx="4336884" cy="400110"/>
          </a:xfrm>
          <a:prstGeom prst="rect">
            <a:avLst/>
          </a:prstGeom>
          <a:noFill/>
        </p:spPr>
        <p:txBody>
          <a:bodyPr wrap="square" rtlCol="0">
            <a:spAutoFit/>
          </a:bodyPr>
          <a:lstStyle/>
          <a:p>
            <a:r>
              <a:rPr lang="en-US" sz="2000" dirty="0"/>
              <a:t>A447 RFQ listed below in Bid Express</a:t>
            </a:r>
          </a:p>
        </p:txBody>
      </p:sp>
      <p:sp>
        <p:nvSpPr>
          <p:cNvPr id="12" name="Down Arrow 11"/>
          <p:cNvSpPr/>
          <p:nvPr/>
        </p:nvSpPr>
        <p:spPr>
          <a:xfrm>
            <a:off x="1696949" y="1642185"/>
            <a:ext cx="325348" cy="1432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28198" y="1170618"/>
            <a:ext cx="5922912" cy="369332"/>
          </a:xfrm>
          <a:prstGeom prst="rect">
            <a:avLst/>
          </a:prstGeom>
          <a:noFill/>
        </p:spPr>
        <p:txBody>
          <a:bodyPr wrap="square" rtlCol="0">
            <a:spAutoFit/>
          </a:bodyPr>
          <a:lstStyle/>
          <a:p>
            <a:r>
              <a:rPr lang="en-US" dirty="0"/>
              <a:t>Submit Qualifications under Required Document List </a:t>
            </a:r>
          </a:p>
        </p:txBody>
      </p:sp>
      <p:sp>
        <p:nvSpPr>
          <p:cNvPr id="14" name="Right Arrow 13"/>
          <p:cNvSpPr/>
          <p:nvPr/>
        </p:nvSpPr>
        <p:spPr>
          <a:xfrm>
            <a:off x="6215864" y="3750067"/>
            <a:ext cx="39304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EFBB6C-F368-057F-EFCA-2EFA46BDFE2D}"/>
              </a:ext>
            </a:extLst>
          </p:cNvPr>
          <p:cNvSpPr>
            <a:spLocks noGrp="1"/>
          </p:cNvSpPr>
          <p:nvPr>
            <p:ph type="body" sz="quarter" idx="12"/>
          </p:nvPr>
        </p:nvSpPr>
        <p:spPr>
          <a:xfrm>
            <a:off x="558800" y="1209675"/>
            <a:ext cx="11074400" cy="590550"/>
          </a:xfrm>
        </p:spPr>
        <p:txBody>
          <a:bodyPr/>
          <a:lstStyle/>
          <a:p>
            <a:pPr algn="ctr"/>
            <a:r>
              <a:rPr lang="en-US" sz="2400" b="1" dirty="0">
                <a:solidFill>
                  <a:srgbClr val="0070C0"/>
                </a:solidFill>
              </a:rPr>
              <a:t>CONSULTANT PROFESSIONAL SERVICES QUALIFICATIONS REQUIREMENTS</a:t>
            </a:r>
          </a:p>
        </p:txBody>
      </p:sp>
      <p:sp>
        <p:nvSpPr>
          <p:cNvPr id="8" name="Text Placeholder 7">
            <a:extLst>
              <a:ext uri="{FF2B5EF4-FFF2-40B4-BE49-F238E27FC236}">
                <a16:creationId xmlns:a16="http://schemas.microsoft.com/office/drawing/2014/main" id="{53138E4D-AA16-C40D-0F4C-4A46E6401C21}"/>
              </a:ext>
            </a:extLst>
          </p:cNvPr>
          <p:cNvSpPr>
            <a:spLocks noGrp="1"/>
          </p:cNvSpPr>
          <p:nvPr>
            <p:ph type="body" sz="quarter" idx="13"/>
          </p:nvPr>
        </p:nvSpPr>
        <p:spPr>
          <a:xfrm>
            <a:off x="558800" y="1609725"/>
            <a:ext cx="10972800" cy="4848225"/>
          </a:xfrm>
        </p:spPr>
        <p:txBody>
          <a:bodyPr/>
          <a:lstStyle/>
          <a:p>
            <a:pPr marR="1150" algn="just"/>
            <a:r>
              <a:rPr lang="en-US" sz="2400" b="0" i="0" u="none" strike="noStrike" baseline="0" dirty="0">
                <a:solidFill>
                  <a:srgbClr val="0070C0"/>
                </a:solidFill>
              </a:rPr>
              <a:t>The Authority is seeking a qualified multidiscipline consulting firm or team </a:t>
            </a:r>
            <a:r>
              <a:rPr lang="en-US" sz="2400" b="1" i="0" u="none" strike="noStrike" baseline="0" dirty="0">
                <a:solidFill>
                  <a:srgbClr val="0070C0"/>
                </a:solidFill>
              </a:rPr>
              <a:t>with proven experience </a:t>
            </a:r>
            <a:r>
              <a:rPr lang="en-US" sz="2400" dirty="0">
                <a:solidFill>
                  <a:srgbClr val="0070C0"/>
                </a:solidFill>
              </a:rPr>
              <a:t>in </a:t>
            </a:r>
            <a:r>
              <a:rPr lang="en-US" sz="2400" b="0" i="0" u="none" strike="noStrike" baseline="0" dirty="0">
                <a:solidFill>
                  <a:srgbClr val="0070C0"/>
                </a:solidFill>
              </a:rPr>
              <a:t>providing professional services </a:t>
            </a:r>
            <a:r>
              <a:rPr lang="en-US" sz="2400" dirty="0">
                <a:solidFill>
                  <a:srgbClr val="0070C0"/>
                </a:solidFill>
              </a:rPr>
              <a:t>for</a:t>
            </a:r>
            <a:r>
              <a:rPr lang="en-US" sz="2400" b="0" i="0" u="none" strike="noStrike" baseline="0" dirty="0">
                <a:solidFill>
                  <a:srgbClr val="0070C0"/>
                </a:solidFill>
              </a:rPr>
              <a:t>:</a:t>
            </a:r>
          </a:p>
          <a:p>
            <a:pPr marL="342900" marR="1150" indent="-342900" algn="just">
              <a:buFont typeface="Arial" panose="020B0604020202020204" pitchFamily="34" charset="0"/>
              <a:buChar char="•"/>
            </a:pPr>
            <a:r>
              <a:rPr lang="en-US" sz="2400" dirty="0">
                <a:solidFill>
                  <a:srgbClr val="0070C0"/>
                </a:solidFill>
              </a:rPr>
              <a:t>S</a:t>
            </a:r>
            <a:r>
              <a:rPr lang="en-US" sz="2400" b="0" i="0" u="none" strike="noStrike" baseline="0" dirty="0">
                <a:solidFill>
                  <a:srgbClr val="0070C0"/>
                </a:solidFill>
              </a:rPr>
              <a:t>tormwater drainage system and sanitary sewer </a:t>
            </a:r>
            <a:r>
              <a:rPr lang="en-US" sz="2400" b="1" i="0" u="none" strike="noStrike" baseline="0" dirty="0">
                <a:solidFill>
                  <a:srgbClr val="0070C0"/>
                </a:solidFill>
              </a:rPr>
              <a:t>improvements to meet Water Quality Based Effluent Limits </a:t>
            </a:r>
            <a:r>
              <a:rPr lang="en-US" sz="2400" b="0" i="0" u="none" strike="noStrike" baseline="0" dirty="0">
                <a:solidFill>
                  <a:srgbClr val="0070C0"/>
                </a:solidFill>
              </a:rPr>
              <a:t>for </a:t>
            </a:r>
            <a:r>
              <a:rPr lang="en-US" sz="2400" b="1" i="0" u="none" strike="noStrike" baseline="0" dirty="0">
                <a:solidFill>
                  <a:srgbClr val="0070C0"/>
                </a:solidFill>
              </a:rPr>
              <a:t>Enterococcus and fecal coliform at four main outfalls</a:t>
            </a:r>
            <a:r>
              <a:rPr lang="en-US" sz="2400" b="0" i="0" u="none" strike="noStrike" baseline="0" dirty="0">
                <a:solidFill>
                  <a:srgbClr val="0070C0"/>
                </a:solidFill>
              </a:rPr>
              <a:t>, </a:t>
            </a:r>
          </a:p>
          <a:p>
            <a:pPr marL="342900" marR="1150" indent="-342900" algn="just">
              <a:buFont typeface="Arial" panose="020B0604020202020204" pitchFamily="34" charset="0"/>
              <a:buChar char="•"/>
            </a:pPr>
            <a:r>
              <a:rPr lang="en-US" sz="2400" b="1" dirty="0">
                <a:solidFill>
                  <a:srgbClr val="0070C0"/>
                </a:solidFill>
              </a:rPr>
              <a:t>I</a:t>
            </a:r>
            <a:r>
              <a:rPr lang="en-US" sz="2400" b="1" i="0" u="none" strike="noStrike" baseline="0" dirty="0">
                <a:solidFill>
                  <a:srgbClr val="0070C0"/>
                </a:solidFill>
              </a:rPr>
              <a:t>nvestigation, design, bid, and construction-related services</a:t>
            </a:r>
            <a:r>
              <a:rPr lang="en-US" sz="2400" b="0" i="0" u="none" strike="noStrike" baseline="0" dirty="0">
                <a:solidFill>
                  <a:srgbClr val="0070C0"/>
                </a:solidFill>
              </a:rPr>
              <a:t>. </a:t>
            </a:r>
          </a:p>
          <a:p>
            <a:pPr marR="1150" algn="just"/>
            <a:r>
              <a:rPr lang="en-US" sz="2400" b="0" i="0" u="none" strike="noStrike" baseline="0" dirty="0">
                <a:solidFill>
                  <a:srgbClr val="0070C0"/>
                </a:solidFill>
              </a:rPr>
              <a:t>Consultant shall work closely with the Authority and other interested parties in a timely and effective manner.</a:t>
            </a:r>
          </a:p>
          <a:p>
            <a:pPr marR="1150" algn="ctr"/>
            <a:endParaRPr lang="en-US" sz="2400" b="1" dirty="0">
              <a:solidFill>
                <a:srgbClr val="0070C0"/>
              </a:solidFill>
              <a:latin typeface="Times New Roman" panose="02020603050405020304" pitchFamily="18" charset="0"/>
            </a:endParaRPr>
          </a:p>
          <a:p>
            <a:pPr marR="1150" algn="ctr"/>
            <a:r>
              <a:rPr lang="en-US" sz="2400" b="1" dirty="0">
                <a:solidFill>
                  <a:srgbClr val="FF0000"/>
                </a:solidFill>
              </a:rPr>
              <a:t>QUESTIONS DUE BY COB ON MONDAY, AUGUST 12, 2024 </a:t>
            </a:r>
          </a:p>
          <a:p>
            <a:pPr marR="1150" algn="ctr"/>
            <a:r>
              <a:rPr lang="en-US" sz="2400" b="1" i="0" u="none" strike="noStrike" baseline="0" dirty="0">
                <a:solidFill>
                  <a:srgbClr val="FF0000"/>
                </a:solidFill>
              </a:rPr>
              <a:t>QUALIFICATIONS DUE BY NOON ON THURSDAY, SEPTEMBER 12, 2024</a:t>
            </a:r>
          </a:p>
          <a:p>
            <a:pPr marR="1150" algn="just"/>
            <a:endParaRPr lang="en-US" sz="2400" dirty="0">
              <a:solidFill>
                <a:srgbClr val="FF0000"/>
              </a:solidFill>
              <a:latin typeface="Times New Roman" panose="02020603050405020304" pitchFamily="18" charset="0"/>
            </a:endParaRPr>
          </a:p>
          <a:p>
            <a:pPr marR="1150" algn="just"/>
            <a:endParaRPr lang="en-US" sz="2400" b="0" i="0" u="none" strike="noStrike" baseline="0" dirty="0">
              <a:solidFill>
                <a:srgbClr val="0070C0"/>
              </a:solidFill>
              <a:latin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4E4EE264-6A2B-D82E-5F74-CF27A1484D18}"/>
              </a:ext>
            </a:extLst>
          </p:cNvPr>
          <p:cNvSpPr>
            <a:spLocks noGrp="1"/>
          </p:cNvSpPr>
          <p:nvPr>
            <p:ph type="title"/>
          </p:nvPr>
        </p:nvSpPr>
        <p:spPr>
          <a:xfrm>
            <a:off x="558802" y="95251"/>
            <a:ext cx="10869281" cy="966710"/>
          </a:xfrm>
        </p:spPr>
        <p:txBody>
          <a:bodyPr/>
          <a:lstStyle/>
          <a:p>
            <a:pPr algn="ctr"/>
            <a:r>
              <a:rPr lang="en-US" sz="2000" b="1" dirty="0">
                <a:solidFill>
                  <a:srgbClr val="0070C0"/>
                </a:solidFill>
              </a:rPr>
              <a:t/>
            </a:r>
            <a:br>
              <a:rPr lang="en-US" sz="2000" b="1" dirty="0">
                <a:solidFill>
                  <a:srgbClr val="0070C0"/>
                </a:solidFill>
              </a:rPr>
            </a:br>
            <a:r>
              <a:rPr lang="en-US" sz="2800" b="1" dirty="0">
                <a:solidFill>
                  <a:srgbClr val="0070C0"/>
                </a:solidFill>
              </a:rPr>
              <a:t>MPA L1840 LOGAN NPDES PERMIT INFRASTRUCTURE PROGRAM </a:t>
            </a:r>
            <a:br>
              <a:rPr lang="en-US" sz="2800" b="1" dirty="0">
                <a:solidFill>
                  <a:srgbClr val="0070C0"/>
                </a:solidFill>
              </a:rPr>
            </a:br>
            <a:r>
              <a:rPr lang="en-US" sz="2800" b="1" dirty="0">
                <a:solidFill>
                  <a:srgbClr val="0070C0"/>
                </a:solidFill>
              </a:rPr>
              <a:t>NPDES PERMIT NO. MA0000787</a:t>
            </a:r>
            <a:r>
              <a:rPr lang="en-US" sz="2000" dirty="0"/>
              <a:t/>
            </a:r>
            <a:br>
              <a:rPr lang="en-US" sz="2000" dirty="0"/>
            </a:br>
            <a:endParaRPr lang="en-US" sz="2000" dirty="0"/>
          </a:p>
        </p:txBody>
      </p:sp>
    </p:spTree>
    <p:extLst>
      <p:ext uri="{BB962C8B-B14F-4D97-AF65-F5344CB8AC3E}">
        <p14:creationId xmlns:p14="http://schemas.microsoft.com/office/powerpoint/2010/main" val="349166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69A7C-55E5-8E0F-21AC-9577A44DB866}"/>
              </a:ext>
            </a:extLst>
          </p:cNvPr>
          <p:cNvSpPr>
            <a:spLocks noGrp="1"/>
          </p:cNvSpPr>
          <p:nvPr>
            <p:ph type="body" sz="quarter" idx="12"/>
          </p:nvPr>
        </p:nvSpPr>
        <p:spPr>
          <a:xfrm>
            <a:off x="558800" y="1323976"/>
            <a:ext cx="11074400" cy="688974"/>
          </a:xfrm>
        </p:spPr>
        <p:txBody>
          <a:bodyPr/>
          <a:lstStyle/>
          <a:p>
            <a:pPr marL="457200" indent="-457200">
              <a:buFont typeface="Wingdings" panose="05000000000000000000" pitchFamily="2" charset="2"/>
              <a:buChar char="Ø"/>
            </a:pPr>
            <a:r>
              <a:rPr lang="en-US" sz="2800" b="1" dirty="0">
                <a:solidFill>
                  <a:srgbClr val="0070C0"/>
                </a:solidFill>
              </a:rPr>
              <a:t>Consultant contract not to exceed $5,000,000</a:t>
            </a:r>
          </a:p>
          <a:p>
            <a:pPr marL="457200" indent="-457200">
              <a:buFont typeface="Wingdings" panose="05000000000000000000" pitchFamily="2" charset="2"/>
              <a:buChar char="Ø"/>
            </a:pPr>
            <a:r>
              <a:rPr lang="en-US" sz="2800" b="1" dirty="0">
                <a:solidFill>
                  <a:srgbClr val="0070C0"/>
                </a:solidFill>
              </a:rPr>
              <a:t>C</a:t>
            </a:r>
            <a:r>
              <a:rPr lang="en-US" sz="2800" b="1" i="0" u="none" strike="noStrike" baseline="0" dirty="0">
                <a:solidFill>
                  <a:srgbClr val="0070C0"/>
                </a:solidFill>
              </a:rPr>
              <a:t>ontract will be work order based</a:t>
            </a:r>
          </a:p>
          <a:p>
            <a:pPr marL="457200" indent="-457200">
              <a:buFont typeface="Wingdings" panose="05000000000000000000" pitchFamily="2" charset="2"/>
              <a:buChar char="Ø"/>
            </a:pPr>
            <a:r>
              <a:rPr lang="en-US" sz="2800" b="1" i="0" u="none" strike="noStrike" baseline="0" dirty="0">
                <a:solidFill>
                  <a:srgbClr val="0070C0"/>
                </a:solidFill>
              </a:rPr>
              <a:t>Consultant’s fee for each work order </a:t>
            </a:r>
            <a:r>
              <a:rPr lang="en-US" sz="2800" b="1" dirty="0">
                <a:solidFill>
                  <a:srgbClr val="0070C0"/>
                </a:solidFill>
              </a:rPr>
              <a:t>wi</a:t>
            </a:r>
            <a:r>
              <a:rPr lang="en-US" sz="2800" b="1" i="0" u="none" strike="noStrike" baseline="0" dirty="0">
                <a:solidFill>
                  <a:srgbClr val="0070C0"/>
                </a:solidFill>
              </a:rPr>
              <a:t>ll be negotiated</a:t>
            </a:r>
            <a:endParaRPr lang="en-US" sz="2800" dirty="0"/>
          </a:p>
          <a:p>
            <a:pPr marL="457200" indent="-457200">
              <a:buFont typeface="Wingdings" panose="05000000000000000000" pitchFamily="2" charset="2"/>
              <a:buChar char="Ø"/>
            </a:pPr>
            <a:endParaRPr lang="en-US" sz="2800" dirty="0"/>
          </a:p>
        </p:txBody>
      </p:sp>
      <p:sp>
        <p:nvSpPr>
          <p:cNvPr id="4" name="Slide Number Placeholder 3">
            <a:extLst>
              <a:ext uri="{FF2B5EF4-FFF2-40B4-BE49-F238E27FC236}">
                <a16:creationId xmlns:a16="http://schemas.microsoft.com/office/drawing/2014/main" id="{D926883E-4D9B-B81D-DCCE-F8B2C811F937}"/>
              </a:ext>
            </a:extLst>
          </p:cNvPr>
          <p:cNvSpPr>
            <a:spLocks noGrp="1"/>
          </p:cNvSpPr>
          <p:nvPr>
            <p:ph type="sldNum" sz="quarter" idx="4"/>
          </p:nvPr>
        </p:nvSpPr>
        <p:spPr/>
        <p:txBody>
          <a:bodyPr/>
          <a:lstStyle/>
          <a:p>
            <a:fld id="{379DC60E-C89D-364C-9458-B4772A51192D}" type="slidenum">
              <a:rPr lang="en-US" smtClean="0"/>
              <a:pPr/>
              <a:t>4</a:t>
            </a:fld>
            <a:endParaRPr lang="en-US" dirty="0"/>
          </a:p>
        </p:txBody>
      </p:sp>
      <p:sp>
        <p:nvSpPr>
          <p:cNvPr id="5" name="Title 4">
            <a:extLst>
              <a:ext uri="{FF2B5EF4-FFF2-40B4-BE49-F238E27FC236}">
                <a16:creationId xmlns:a16="http://schemas.microsoft.com/office/drawing/2014/main" id="{49CB10DF-4A54-E223-190F-E9908DE5674D}"/>
              </a:ext>
            </a:extLst>
          </p:cNvPr>
          <p:cNvSpPr>
            <a:spLocks noGrp="1"/>
          </p:cNvSpPr>
          <p:nvPr>
            <p:ph type="title"/>
          </p:nvPr>
        </p:nvSpPr>
        <p:spPr>
          <a:xfrm>
            <a:off x="558800" y="199468"/>
            <a:ext cx="10869281" cy="694827"/>
          </a:xfrm>
        </p:spPr>
        <p:txBody>
          <a:bodyPr/>
          <a:lstStyle/>
          <a:p>
            <a:pPr algn="ctr"/>
            <a:r>
              <a:rPr lang="en-US" sz="3200" dirty="0">
                <a:cs typeface="Times New Roman" panose="02020603050405020304" pitchFamily="18" charset="0"/>
              </a:rPr>
              <a:t>Contract Information</a:t>
            </a:r>
          </a:p>
        </p:txBody>
      </p:sp>
      <p:pic>
        <p:nvPicPr>
          <p:cNvPr id="7" name="Picture 6">
            <a:extLst>
              <a:ext uri="{FF2B5EF4-FFF2-40B4-BE49-F238E27FC236}">
                <a16:creationId xmlns:a16="http://schemas.microsoft.com/office/drawing/2014/main" id="{0051B3DE-6F91-FEF9-F118-B9353B0CBD8E}"/>
              </a:ext>
            </a:extLst>
          </p:cNvPr>
          <p:cNvPicPr>
            <a:picLocks noChangeAspect="1"/>
          </p:cNvPicPr>
          <p:nvPr/>
        </p:nvPicPr>
        <p:blipFill>
          <a:blip r:embed="rId3"/>
          <a:stretch>
            <a:fillRect/>
          </a:stretch>
        </p:blipFill>
        <p:spPr>
          <a:xfrm>
            <a:off x="3745382" y="2859421"/>
            <a:ext cx="4496115" cy="3799111"/>
          </a:xfrm>
          <a:prstGeom prst="rect">
            <a:avLst/>
          </a:prstGeom>
        </p:spPr>
      </p:pic>
    </p:spTree>
    <p:extLst>
      <p:ext uri="{BB962C8B-B14F-4D97-AF65-F5344CB8AC3E}">
        <p14:creationId xmlns:p14="http://schemas.microsoft.com/office/powerpoint/2010/main" val="356265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08AF04-73DF-CFF9-E56B-6B07F7A35CD5}"/>
              </a:ext>
            </a:extLst>
          </p:cNvPr>
          <p:cNvSpPr>
            <a:spLocks noGrp="1"/>
          </p:cNvSpPr>
          <p:nvPr>
            <p:ph type="body" sz="quarter" idx="12"/>
          </p:nvPr>
        </p:nvSpPr>
        <p:spPr>
          <a:xfrm>
            <a:off x="558800" y="1179434"/>
            <a:ext cx="11074400" cy="1373265"/>
          </a:xfrm>
        </p:spPr>
        <p:txBody>
          <a:bodyPr/>
          <a:lstStyle/>
          <a:p>
            <a:r>
              <a:rPr lang="en-US" sz="2400" dirty="0">
                <a:solidFill>
                  <a:srgbClr val="006AB6"/>
                </a:solidFill>
              </a:rPr>
              <a:t>Encompasses approx. </a:t>
            </a:r>
            <a:r>
              <a:rPr lang="en-US" sz="2400" b="1" i="0" u="none" strike="noStrike" baseline="0" dirty="0">
                <a:solidFill>
                  <a:srgbClr val="006AB6"/>
                </a:solidFill>
              </a:rPr>
              <a:t>362,000 linear feet of storm drain</a:t>
            </a:r>
            <a:r>
              <a:rPr lang="en-US" sz="2400" b="0" i="0" u="none" strike="noStrike" baseline="0" dirty="0">
                <a:solidFill>
                  <a:srgbClr val="006AB6"/>
                </a:solidFill>
              </a:rPr>
              <a:t>, </a:t>
            </a:r>
            <a:r>
              <a:rPr lang="en-US" sz="2400" b="1" i="0" u="none" strike="noStrike" baseline="0" dirty="0">
                <a:solidFill>
                  <a:srgbClr val="006AB6"/>
                </a:solidFill>
              </a:rPr>
              <a:t>1,200 stormwater manholes</a:t>
            </a:r>
            <a:r>
              <a:rPr lang="en-US" sz="2400" b="0" i="0" u="none" strike="noStrike" baseline="0" dirty="0">
                <a:solidFill>
                  <a:srgbClr val="006AB6"/>
                </a:solidFill>
              </a:rPr>
              <a:t>, </a:t>
            </a:r>
            <a:r>
              <a:rPr lang="en-US" sz="2400" b="1" i="0" u="none" strike="noStrike" baseline="0" dirty="0">
                <a:solidFill>
                  <a:srgbClr val="006AB6"/>
                </a:solidFill>
              </a:rPr>
              <a:t>1,900 catch basins, 81,000 linear feet of sanitary sewer, and 450 sanitary sewer manholes</a:t>
            </a:r>
            <a:r>
              <a:rPr lang="en-US" sz="2400" b="0" i="0" u="none" strike="noStrike" baseline="0" dirty="0">
                <a:solidFill>
                  <a:srgbClr val="006AB6"/>
                </a:solidFill>
              </a:rPr>
              <a:t> (sanitary sewer discharges to </a:t>
            </a:r>
            <a:r>
              <a:rPr lang="en-US" sz="2400" dirty="0">
                <a:solidFill>
                  <a:srgbClr val="006AB6"/>
                </a:solidFill>
              </a:rPr>
              <a:t>BWSC/</a:t>
            </a:r>
            <a:r>
              <a:rPr lang="en-US" sz="2400" b="0" i="0" u="none" strike="noStrike" baseline="0" dirty="0">
                <a:solidFill>
                  <a:srgbClr val="006AB6"/>
                </a:solidFill>
              </a:rPr>
              <a:t>MWRA sanitary sewer system). </a:t>
            </a:r>
            <a:br>
              <a:rPr lang="en-US" sz="2400" b="0" i="0" u="none" strike="noStrike" baseline="0" dirty="0">
                <a:solidFill>
                  <a:srgbClr val="006AB6"/>
                </a:solidFill>
              </a:rPr>
            </a:br>
            <a:endParaRPr lang="en-US" sz="2400" b="0" i="0" u="none" strike="noStrike" baseline="0" dirty="0">
              <a:solidFill>
                <a:srgbClr val="006AB6"/>
              </a:solidFill>
            </a:endParaRPr>
          </a:p>
          <a:p>
            <a:r>
              <a:rPr lang="en-US" sz="2400" b="1" dirty="0">
                <a:solidFill>
                  <a:srgbClr val="0070C0"/>
                </a:solidFill>
              </a:rPr>
              <a:t>The four main outfall drainage areas that are the focus of this contract are:</a:t>
            </a:r>
            <a:endParaRPr lang="en-US" sz="2400" dirty="0">
              <a:solidFill>
                <a:srgbClr val="006AB6"/>
              </a:solidFill>
            </a:endParaRPr>
          </a:p>
          <a:p>
            <a:endParaRPr lang="en-US" sz="2400" dirty="0">
              <a:solidFill>
                <a:srgbClr val="006AB6"/>
              </a:solidFill>
            </a:endParaRPr>
          </a:p>
        </p:txBody>
      </p:sp>
      <p:sp>
        <p:nvSpPr>
          <p:cNvPr id="4" name="Slide Number Placeholder 3">
            <a:extLst>
              <a:ext uri="{FF2B5EF4-FFF2-40B4-BE49-F238E27FC236}">
                <a16:creationId xmlns:a16="http://schemas.microsoft.com/office/drawing/2014/main" id="{F89EDB27-326F-7079-2129-ED4E2A0AD340}"/>
              </a:ext>
            </a:extLst>
          </p:cNvPr>
          <p:cNvSpPr>
            <a:spLocks noGrp="1"/>
          </p:cNvSpPr>
          <p:nvPr>
            <p:ph type="sldNum" sz="quarter" idx="4"/>
          </p:nvPr>
        </p:nvSpPr>
        <p:spPr/>
        <p:txBody>
          <a:bodyPr/>
          <a:lstStyle/>
          <a:p>
            <a:fld id="{379DC60E-C89D-364C-9458-B4772A51192D}" type="slidenum">
              <a:rPr lang="en-US" smtClean="0"/>
              <a:pPr/>
              <a:t>5</a:t>
            </a:fld>
            <a:endParaRPr lang="en-US" dirty="0"/>
          </a:p>
        </p:txBody>
      </p:sp>
      <p:sp>
        <p:nvSpPr>
          <p:cNvPr id="5" name="Title 4">
            <a:extLst>
              <a:ext uri="{FF2B5EF4-FFF2-40B4-BE49-F238E27FC236}">
                <a16:creationId xmlns:a16="http://schemas.microsoft.com/office/drawing/2014/main" id="{FAF6595E-8BF5-DE76-92D8-DA9FEFA4D8DD}"/>
              </a:ext>
            </a:extLst>
          </p:cNvPr>
          <p:cNvSpPr>
            <a:spLocks noGrp="1"/>
          </p:cNvSpPr>
          <p:nvPr>
            <p:ph type="title"/>
          </p:nvPr>
        </p:nvSpPr>
        <p:spPr>
          <a:xfrm>
            <a:off x="558802" y="216037"/>
            <a:ext cx="10869281" cy="635000"/>
          </a:xfrm>
        </p:spPr>
        <p:txBody>
          <a:bodyPr/>
          <a:lstStyle/>
          <a:p>
            <a:pPr algn="ctr"/>
            <a:r>
              <a:rPr lang="en-US" sz="3200" dirty="0"/>
              <a:t>Logan Stormwater Drainage and Sewer Infrastructure</a:t>
            </a:r>
          </a:p>
        </p:txBody>
      </p:sp>
      <p:graphicFrame>
        <p:nvGraphicFramePr>
          <p:cNvPr id="6" name="Table 5">
            <a:extLst>
              <a:ext uri="{FF2B5EF4-FFF2-40B4-BE49-F238E27FC236}">
                <a16:creationId xmlns:a16="http://schemas.microsoft.com/office/drawing/2014/main" id="{116C01C7-17C1-6292-4C49-2A0581BC9760}"/>
              </a:ext>
            </a:extLst>
          </p:cNvPr>
          <p:cNvGraphicFramePr>
            <a:graphicFrameLocks noGrp="1"/>
          </p:cNvGraphicFramePr>
          <p:nvPr>
            <p:extLst>
              <p:ext uri="{D42A27DB-BD31-4B8C-83A1-F6EECF244321}">
                <p14:modId xmlns:p14="http://schemas.microsoft.com/office/powerpoint/2010/main" val="2398175718"/>
              </p:ext>
            </p:extLst>
          </p:nvPr>
        </p:nvGraphicFramePr>
        <p:xfrm>
          <a:off x="877557" y="3196844"/>
          <a:ext cx="10550526" cy="2894445"/>
        </p:xfrm>
        <a:graphic>
          <a:graphicData uri="http://schemas.openxmlformats.org/drawingml/2006/table">
            <a:tbl>
              <a:tblPr firstRow="1" bandRow="1">
                <a:tableStyleId>{5C22544A-7EE6-4342-B048-85BDC9FD1C3A}</a:tableStyleId>
              </a:tblPr>
              <a:tblGrid>
                <a:gridCol w="5275263">
                  <a:extLst>
                    <a:ext uri="{9D8B030D-6E8A-4147-A177-3AD203B41FA5}">
                      <a16:colId xmlns:a16="http://schemas.microsoft.com/office/drawing/2014/main" val="537264080"/>
                    </a:ext>
                  </a:extLst>
                </a:gridCol>
                <a:gridCol w="5275263">
                  <a:extLst>
                    <a:ext uri="{9D8B030D-6E8A-4147-A177-3AD203B41FA5}">
                      <a16:colId xmlns:a16="http://schemas.microsoft.com/office/drawing/2014/main" val="3715393663"/>
                    </a:ext>
                  </a:extLst>
                </a:gridCol>
              </a:tblGrid>
              <a:tr h="718835">
                <a:tc>
                  <a:txBody>
                    <a:bodyPr/>
                    <a:lstStyle/>
                    <a:p>
                      <a:pPr algn="ctr"/>
                      <a:r>
                        <a:rPr lang="en-US" sz="2400" dirty="0">
                          <a:solidFill>
                            <a:schemeClr val="bg1"/>
                          </a:solidFill>
                        </a:rPr>
                        <a:t>OUTFALL DRAINAGE AREA</a:t>
                      </a:r>
                    </a:p>
                    <a:p>
                      <a:pPr algn="ctr"/>
                      <a:r>
                        <a:rPr lang="en-US" sz="1800" dirty="0">
                          <a:solidFill>
                            <a:schemeClr val="bg1"/>
                          </a:solidFill>
                        </a:rPr>
                        <a:t>Discharges to Boston Harbor</a:t>
                      </a:r>
                    </a:p>
                  </a:txBody>
                  <a:tcPr/>
                </a:tc>
                <a:tc>
                  <a:txBody>
                    <a:bodyPr/>
                    <a:lstStyle/>
                    <a:p>
                      <a:pPr algn="ctr"/>
                      <a:r>
                        <a:rPr lang="en-US" sz="2400" dirty="0"/>
                        <a:t>ACRES</a:t>
                      </a:r>
                    </a:p>
                    <a:p>
                      <a:pPr algn="ctr"/>
                      <a:r>
                        <a:rPr lang="en-US" sz="1800" dirty="0"/>
                        <a:t>Recently updated</a:t>
                      </a:r>
                    </a:p>
                  </a:txBody>
                  <a:tcPr/>
                </a:tc>
                <a:extLst>
                  <a:ext uri="{0D108BD9-81ED-4DB2-BD59-A6C34878D82A}">
                    <a16:rowId xmlns:a16="http://schemas.microsoft.com/office/drawing/2014/main" val="2258068488"/>
                  </a:ext>
                </a:extLst>
              </a:tr>
              <a:tr h="503417">
                <a:tc>
                  <a:txBody>
                    <a:bodyPr/>
                    <a:lstStyle/>
                    <a:p>
                      <a:r>
                        <a:rPr lang="en-US" sz="2400" b="1" dirty="0">
                          <a:solidFill>
                            <a:srgbClr val="006AB6"/>
                          </a:solidFill>
                        </a:rPr>
                        <a:t>North Outfall </a:t>
                      </a:r>
                      <a:endParaRPr lang="en-US" sz="2400" b="1" dirty="0"/>
                    </a:p>
                  </a:txBody>
                  <a:tcPr/>
                </a:tc>
                <a:tc>
                  <a:txBody>
                    <a:bodyPr/>
                    <a:lstStyle/>
                    <a:p>
                      <a:pPr algn="ctr"/>
                      <a:r>
                        <a:rPr lang="en-US" sz="2400" b="1" dirty="0">
                          <a:solidFill>
                            <a:srgbClr val="006AB6"/>
                          </a:solidFill>
                        </a:rPr>
                        <a:t>163</a:t>
                      </a:r>
                      <a:endParaRPr lang="en-US" sz="2400" b="1" dirty="0"/>
                    </a:p>
                  </a:txBody>
                  <a:tcPr/>
                </a:tc>
                <a:extLst>
                  <a:ext uri="{0D108BD9-81ED-4DB2-BD59-A6C34878D82A}">
                    <a16:rowId xmlns:a16="http://schemas.microsoft.com/office/drawing/2014/main" val="2505463968"/>
                  </a:ext>
                </a:extLst>
              </a:tr>
              <a:tr h="540604">
                <a:tc>
                  <a:txBody>
                    <a:bodyPr/>
                    <a:lstStyle/>
                    <a:p>
                      <a:r>
                        <a:rPr lang="en-US" sz="2400" b="1" dirty="0">
                          <a:solidFill>
                            <a:srgbClr val="006AB6"/>
                          </a:solidFill>
                        </a:rPr>
                        <a:t>Porter Street Outfall </a:t>
                      </a:r>
                      <a:endParaRPr lang="en-US" sz="2400" b="1" dirty="0"/>
                    </a:p>
                  </a:txBody>
                  <a:tcPr/>
                </a:tc>
                <a:tc>
                  <a:txBody>
                    <a:bodyPr/>
                    <a:lstStyle/>
                    <a:p>
                      <a:pPr algn="ctr"/>
                      <a:r>
                        <a:rPr lang="en-US" sz="2400" b="1" dirty="0">
                          <a:solidFill>
                            <a:srgbClr val="006AB6"/>
                          </a:solidFill>
                        </a:rPr>
                        <a:t>96</a:t>
                      </a:r>
                    </a:p>
                  </a:txBody>
                  <a:tcPr/>
                </a:tc>
                <a:extLst>
                  <a:ext uri="{0D108BD9-81ED-4DB2-BD59-A6C34878D82A}">
                    <a16:rowId xmlns:a16="http://schemas.microsoft.com/office/drawing/2014/main" val="2486864269"/>
                  </a:ext>
                </a:extLst>
              </a:tr>
              <a:tr h="514017">
                <a:tc>
                  <a:txBody>
                    <a:bodyPr/>
                    <a:lstStyle/>
                    <a:p>
                      <a:r>
                        <a:rPr lang="en-US" sz="2400" b="1" dirty="0">
                          <a:solidFill>
                            <a:srgbClr val="006AB6"/>
                          </a:solidFill>
                        </a:rPr>
                        <a:t>Maverick Street Outfall </a:t>
                      </a:r>
                      <a:endParaRPr lang="en-US" sz="2400" b="1" dirty="0"/>
                    </a:p>
                  </a:txBody>
                  <a:tcPr/>
                </a:tc>
                <a:tc>
                  <a:txBody>
                    <a:bodyPr/>
                    <a:lstStyle/>
                    <a:p>
                      <a:pPr algn="ctr"/>
                      <a:r>
                        <a:rPr lang="en-US" sz="2400" b="1" dirty="0">
                          <a:solidFill>
                            <a:srgbClr val="006AB6"/>
                          </a:solidFill>
                        </a:rPr>
                        <a:t>44</a:t>
                      </a:r>
                      <a:endParaRPr lang="en-US" sz="2400" b="1" dirty="0"/>
                    </a:p>
                  </a:txBody>
                  <a:tcPr/>
                </a:tc>
                <a:extLst>
                  <a:ext uri="{0D108BD9-81ED-4DB2-BD59-A6C34878D82A}">
                    <a16:rowId xmlns:a16="http://schemas.microsoft.com/office/drawing/2014/main" val="347386060"/>
                  </a:ext>
                </a:extLst>
              </a:tr>
              <a:tr h="604887">
                <a:tc>
                  <a:txBody>
                    <a:bodyPr/>
                    <a:lstStyle/>
                    <a:p>
                      <a:r>
                        <a:rPr lang="en-US" sz="2400" b="1" dirty="0">
                          <a:solidFill>
                            <a:srgbClr val="006AB6"/>
                          </a:solidFill>
                        </a:rPr>
                        <a:t>West Outfall </a:t>
                      </a:r>
                      <a:endParaRPr lang="en-US" sz="2400" b="1" dirty="0"/>
                    </a:p>
                  </a:txBody>
                  <a:tcPr/>
                </a:tc>
                <a:tc>
                  <a:txBody>
                    <a:bodyPr/>
                    <a:lstStyle/>
                    <a:p>
                      <a:pPr algn="ctr"/>
                      <a:r>
                        <a:rPr lang="en-US" sz="2400" b="1" dirty="0">
                          <a:solidFill>
                            <a:srgbClr val="006AB6"/>
                          </a:solidFill>
                        </a:rPr>
                        <a:t>575</a:t>
                      </a:r>
                      <a:endParaRPr lang="en-US" sz="2400" b="1" dirty="0"/>
                    </a:p>
                  </a:txBody>
                  <a:tcPr/>
                </a:tc>
                <a:extLst>
                  <a:ext uri="{0D108BD9-81ED-4DB2-BD59-A6C34878D82A}">
                    <a16:rowId xmlns:a16="http://schemas.microsoft.com/office/drawing/2014/main" val="2864926465"/>
                  </a:ext>
                </a:extLst>
              </a:tr>
            </a:tbl>
          </a:graphicData>
        </a:graphic>
      </p:graphicFrame>
    </p:spTree>
    <p:extLst>
      <p:ext uri="{BB962C8B-B14F-4D97-AF65-F5344CB8AC3E}">
        <p14:creationId xmlns:p14="http://schemas.microsoft.com/office/powerpoint/2010/main" val="114690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map of a plane&#10;&#10;Description automatically generated">
            <a:extLst>
              <a:ext uri="{FF2B5EF4-FFF2-40B4-BE49-F238E27FC236}">
                <a16:creationId xmlns:a16="http://schemas.microsoft.com/office/drawing/2014/main" id="{9A1852D6-248B-0A7A-484F-846520B40F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57" y="0"/>
            <a:ext cx="10287000" cy="6858000"/>
          </a:xfrm>
          <a:prstGeom prst="rect">
            <a:avLst/>
          </a:prstGeom>
        </p:spPr>
      </p:pic>
    </p:spTree>
    <p:extLst>
      <p:ext uri="{BB962C8B-B14F-4D97-AF65-F5344CB8AC3E}">
        <p14:creationId xmlns:p14="http://schemas.microsoft.com/office/powerpoint/2010/main" val="336153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8E4FF-8B40-9560-2F91-48644CDCA2E0}"/>
              </a:ext>
            </a:extLst>
          </p:cNvPr>
          <p:cNvSpPr>
            <a:spLocks noGrp="1"/>
          </p:cNvSpPr>
          <p:nvPr>
            <p:ph type="body" sz="quarter" idx="12"/>
          </p:nvPr>
        </p:nvSpPr>
        <p:spPr/>
        <p:txBody>
          <a:bodyPr/>
          <a:lstStyle/>
          <a:p>
            <a:r>
              <a:rPr lang="en-US" sz="2200" b="1" dirty="0">
                <a:solidFill>
                  <a:srgbClr val="0070C0"/>
                </a:solidFill>
              </a:rPr>
              <a:t>All aspects of NPDES Permit Compliance Stormwater Water Quality Assessment including:  </a:t>
            </a:r>
          </a:p>
          <a:p>
            <a:endParaRPr lang="en-US" dirty="0"/>
          </a:p>
        </p:txBody>
      </p:sp>
      <p:sp>
        <p:nvSpPr>
          <p:cNvPr id="3" name="Text Placeholder 2">
            <a:extLst>
              <a:ext uri="{FF2B5EF4-FFF2-40B4-BE49-F238E27FC236}">
                <a16:creationId xmlns:a16="http://schemas.microsoft.com/office/drawing/2014/main" id="{35C9CA21-E335-F51A-E3B2-4892BECBB930}"/>
              </a:ext>
            </a:extLst>
          </p:cNvPr>
          <p:cNvSpPr>
            <a:spLocks noGrp="1"/>
          </p:cNvSpPr>
          <p:nvPr>
            <p:ph type="body" sz="quarter" idx="13"/>
          </p:nvPr>
        </p:nvSpPr>
        <p:spPr>
          <a:xfrm>
            <a:off x="558800" y="2019300"/>
            <a:ext cx="10972800" cy="4038600"/>
          </a:xfrm>
        </p:spPr>
        <p:txBody>
          <a:bodyPr/>
          <a:lstStyle/>
          <a:p>
            <a:pPr marL="342900" indent="-342900">
              <a:buFont typeface="Arial" panose="020B0604020202020204" pitchFamily="34" charset="0"/>
              <a:buChar char="•"/>
            </a:pPr>
            <a:r>
              <a:rPr lang="en-US" b="1" dirty="0">
                <a:solidFill>
                  <a:srgbClr val="0070C0"/>
                </a:solidFill>
              </a:rPr>
              <a:t>Pathogen Source Tracking and Illicit Discharge Detection and Elimination</a:t>
            </a:r>
          </a:p>
          <a:p>
            <a:pPr marL="342900" indent="-342900">
              <a:buFont typeface="Arial" panose="020B0604020202020204" pitchFamily="34" charset="0"/>
              <a:buChar char="•"/>
            </a:pPr>
            <a:r>
              <a:rPr lang="en-US" b="1" dirty="0">
                <a:solidFill>
                  <a:srgbClr val="0070C0"/>
                </a:solidFill>
              </a:rPr>
              <a:t>Stormwater Modeling</a:t>
            </a:r>
          </a:p>
          <a:p>
            <a:pPr marL="342900" indent="-342900">
              <a:buFont typeface="Arial" panose="020B0604020202020204" pitchFamily="34" charset="0"/>
              <a:buChar char="•"/>
            </a:pPr>
            <a:r>
              <a:rPr lang="en-US" b="1" dirty="0">
                <a:solidFill>
                  <a:srgbClr val="0070C0"/>
                </a:solidFill>
              </a:rPr>
              <a:t>Green Infrastructure Design </a:t>
            </a:r>
          </a:p>
          <a:p>
            <a:pPr marL="342900" indent="-342900">
              <a:buFont typeface="Arial" panose="020B0604020202020204" pitchFamily="34" charset="0"/>
              <a:buChar char="•"/>
            </a:pPr>
            <a:r>
              <a:rPr lang="en-US" b="1" dirty="0">
                <a:solidFill>
                  <a:srgbClr val="0070C0"/>
                </a:solidFill>
              </a:rPr>
              <a:t>Development and Design of Treatment Systems to achieve Water Quality-Based Effluent Limits </a:t>
            </a:r>
          </a:p>
          <a:p>
            <a:pPr marL="342900" indent="-342900">
              <a:buFont typeface="Arial" panose="020B0604020202020204" pitchFamily="34" charset="0"/>
              <a:buChar char="•"/>
            </a:pPr>
            <a:r>
              <a:rPr lang="en-US" b="1" dirty="0">
                <a:solidFill>
                  <a:srgbClr val="0070C0"/>
                </a:solidFill>
              </a:rPr>
              <a:t>Civil and Utility Design </a:t>
            </a:r>
          </a:p>
          <a:p>
            <a:pPr marL="342900" indent="-342900">
              <a:buFont typeface="Arial" panose="020B0604020202020204" pitchFamily="34" charset="0"/>
              <a:buChar char="•"/>
            </a:pPr>
            <a:r>
              <a:rPr lang="en-US" b="1" dirty="0">
                <a:solidFill>
                  <a:srgbClr val="0070C0"/>
                </a:solidFill>
              </a:rPr>
              <a:t>Cost Estimating</a:t>
            </a:r>
          </a:p>
          <a:p>
            <a:pPr marL="342900" indent="-342900">
              <a:buFont typeface="Arial" panose="020B0604020202020204" pitchFamily="34" charset="0"/>
              <a:buChar char="•"/>
            </a:pPr>
            <a:r>
              <a:rPr lang="en-US" b="1" dirty="0">
                <a:solidFill>
                  <a:srgbClr val="0070C0"/>
                </a:solidFill>
              </a:rPr>
              <a:t>Construction Phasing </a:t>
            </a:r>
          </a:p>
          <a:p>
            <a:pPr marL="342900" indent="-342900">
              <a:buFont typeface="Arial" panose="020B0604020202020204" pitchFamily="34" charset="0"/>
              <a:buChar char="•"/>
            </a:pPr>
            <a:r>
              <a:rPr lang="en-US" b="1" dirty="0">
                <a:solidFill>
                  <a:srgbClr val="0070C0"/>
                </a:solidFill>
              </a:rPr>
              <a:t>Climate Resiliency, and </a:t>
            </a:r>
          </a:p>
          <a:p>
            <a:pPr marL="342900" indent="-342900">
              <a:buFont typeface="Arial" panose="020B0604020202020204" pitchFamily="34" charset="0"/>
              <a:buChar char="•"/>
            </a:pPr>
            <a:r>
              <a:rPr lang="en-US" b="1" dirty="0">
                <a:solidFill>
                  <a:srgbClr val="0070C0"/>
                </a:solidFill>
              </a:rPr>
              <a:t>Sustainable Design within a spatially and operationally constrained airport setting. </a:t>
            </a:r>
          </a:p>
        </p:txBody>
      </p:sp>
      <p:sp>
        <p:nvSpPr>
          <p:cNvPr id="4" name="Slide Number Placeholder 3">
            <a:extLst>
              <a:ext uri="{FF2B5EF4-FFF2-40B4-BE49-F238E27FC236}">
                <a16:creationId xmlns:a16="http://schemas.microsoft.com/office/drawing/2014/main" id="{8DDC87F8-BD64-F137-C42C-087A90477912}"/>
              </a:ext>
            </a:extLst>
          </p:cNvPr>
          <p:cNvSpPr>
            <a:spLocks noGrp="1"/>
          </p:cNvSpPr>
          <p:nvPr>
            <p:ph type="sldNum" sz="quarter" idx="4"/>
          </p:nvPr>
        </p:nvSpPr>
        <p:spPr/>
        <p:txBody>
          <a:bodyPr/>
          <a:lstStyle/>
          <a:p>
            <a:fld id="{379DC60E-C89D-364C-9458-B4772A51192D}" type="slidenum">
              <a:rPr lang="en-US" smtClean="0"/>
              <a:pPr/>
              <a:t>7</a:t>
            </a:fld>
            <a:endParaRPr lang="en-US" dirty="0"/>
          </a:p>
        </p:txBody>
      </p:sp>
      <p:sp>
        <p:nvSpPr>
          <p:cNvPr id="5" name="Title 4">
            <a:extLst>
              <a:ext uri="{FF2B5EF4-FFF2-40B4-BE49-F238E27FC236}">
                <a16:creationId xmlns:a16="http://schemas.microsoft.com/office/drawing/2014/main" id="{9D3A775F-D078-5A1D-30BC-6F12033A7FFE}"/>
              </a:ext>
            </a:extLst>
          </p:cNvPr>
          <p:cNvSpPr>
            <a:spLocks noGrp="1"/>
          </p:cNvSpPr>
          <p:nvPr>
            <p:ph type="title"/>
          </p:nvPr>
        </p:nvSpPr>
        <p:spPr/>
        <p:txBody>
          <a:bodyPr/>
          <a:lstStyle/>
          <a:p>
            <a:pPr algn="ctr"/>
            <a:r>
              <a:rPr lang="en-US" dirty="0"/>
              <a:t>CONSULTANT SHALL DEMONSTRATE EXPERIENCE IN NUMEROUS DISCIPLINES</a:t>
            </a:r>
          </a:p>
        </p:txBody>
      </p:sp>
    </p:spTree>
    <p:extLst>
      <p:ext uri="{BB962C8B-B14F-4D97-AF65-F5344CB8AC3E}">
        <p14:creationId xmlns:p14="http://schemas.microsoft.com/office/powerpoint/2010/main" val="32464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2686AB-969D-BF57-77C5-97F4434989C1}"/>
              </a:ext>
            </a:extLst>
          </p:cNvPr>
          <p:cNvSpPr>
            <a:spLocks noGrp="1"/>
          </p:cNvSpPr>
          <p:nvPr>
            <p:ph type="body" sz="quarter" idx="13"/>
          </p:nvPr>
        </p:nvSpPr>
        <p:spPr>
          <a:xfrm>
            <a:off x="558800" y="1503821"/>
            <a:ext cx="10972800" cy="4013109"/>
          </a:xfrm>
        </p:spPr>
        <p:txBody>
          <a:bodyPr/>
          <a:lstStyle/>
          <a:p>
            <a:pPr marL="342900" indent="-342900">
              <a:buFont typeface="Arial" panose="020B0604020202020204" pitchFamily="34" charset="0"/>
              <a:buChar char="•"/>
            </a:pPr>
            <a:r>
              <a:rPr lang="en-US" dirty="0">
                <a:solidFill>
                  <a:srgbClr val="0070C0"/>
                </a:solidFill>
              </a:rPr>
              <a:t>By responding to this solicitation, </a:t>
            </a:r>
            <a:r>
              <a:rPr lang="en-US" b="1" dirty="0">
                <a:solidFill>
                  <a:srgbClr val="0070C0"/>
                </a:solidFill>
              </a:rPr>
              <a:t>consultants agree to accept the terms and conditions of </a:t>
            </a:r>
            <a:r>
              <a:rPr lang="en-US" b="1" dirty="0" err="1">
                <a:solidFill>
                  <a:srgbClr val="0070C0"/>
                </a:solidFill>
              </a:rPr>
              <a:t>Massport’s</a:t>
            </a:r>
            <a:r>
              <a:rPr lang="en-US" b="1" dirty="0">
                <a:solidFill>
                  <a:srgbClr val="0070C0"/>
                </a:solidFill>
              </a:rPr>
              <a:t> standard work order agreement</a:t>
            </a:r>
            <a:r>
              <a:rPr lang="en-US" dirty="0">
                <a:solidFill>
                  <a:srgbClr val="0070C0"/>
                </a:solidFill>
              </a:rPr>
              <a:t>, which can be found on the Authority’s web page at http://www.massport.com/massport/business/capital-improvements/important-documents/.  </a:t>
            </a:r>
          </a:p>
          <a:p>
            <a:pPr marL="342900" indent="-342900">
              <a:buFont typeface="Arial" panose="020B0604020202020204" pitchFamily="34" charset="0"/>
              <a:buChar char="•"/>
            </a:pPr>
            <a:r>
              <a:rPr lang="en-US" dirty="0">
                <a:solidFill>
                  <a:srgbClr val="0070C0"/>
                </a:solidFill>
              </a:rPr>
              <a:t>Consultant shall </a:t>
            </a:r>
            <a:r>
              <a:rPr lang="en-US" b="1" dirty="0">
                <a:solidFill>
                  <a:srgbClr val="0070C0"/>
                </a:solidFill>
              </a:rPr>
              <a:t>specify in its cover letter</a:t>
            </a:r>
            <a:r>
              <a:rPr lang="en-US" dirty="0">
                <a:solidFill>
                  <a:srgbClr val="0070C0"/>
                </a:solidFill>
              </a:rPr>
              <a:t> that it </a:t>
            </a:r>
            <a:r>
              <a:rPr lang="en-US" b="1" dirty="0">
                <a:solidFill>
                  <a:srgbClr val="0070C0"/>
                </a:solidFill>
              </a:rPr>
              <a:t>has the ability to obtain requisite insurance coverage</a:t>
            </a:r>
            <a:r>
              <a:rPr lang="en-US" dirty="0">
                <a:solidFill>
                  <a:srgbClr val="0070C0"/>
                </a:solidFill>
              </a:rPr>
              <a:t>.   </a:t>
            </a:r>
          </a:p>
          <a:p>
            <a:pPr marL="342900" indent="-342900">
              <a:buFont typeface="Arial" panose="020B0604020202020204" pitchFamily="34" charset="0"/>
              <a:buChar char="•"/>
            </a:pPr>
            <a:r>
              <a:rPr lang="en-US" b="1" dirty="0">
                <a:solidFill>
                  <a:srgbClr val="0070C0"/>
                </a:solidFill>
              </a:rPr>
              <a:t>Submission shall be addressed to</a:t>
            </a:r>
            <a:r>
              <a:rPr lang="en-US" dirty="0">
                <a:solidFill>
                  <a:srgbClr val="0070C0"/>
                </a:solidFill>
              </a:rPr>
              <a:t>: </a:t>
            </a:r>
          </a:p>
          <a:p>
            <a:r>
              <a:rPr lang="en-US" dirty="0">
                <a:solidFill>
                  <a:srgbClr val="0070C0"/>
                </a:solidFill>
              </a:rPr>
              <a:t>	Luciana Burdi, Intl. Assoc. AIA, CCM, MCPPO, NAC, Director of Capital Programs and 	Environmental Affairs </a:t>
            </a:r>
          </a:p>
          <a:p>
            <a:pPr marL="342900" indent="-342900">
              <a:buFont typeface="Arial" panose="020B0604020202020204" pitchFamily="34" charset="0"/>
              <a:buChar char="•"/>
            </a:pPr>
            <a:r>
              <a:rPr lang="en-US" b="1" dirty="0">
                <a:solidFill>
                  <a:srgbClr val="0070C0"/>
                </a:solidFill>
              </a:rPr>
              <a:t>Received no later than 12:00 Noon on Thursday September 12, 2024 Via Bid Express https://www.bidexpress.com/businesses/27137/home</a:t>
            </a:r>
            <a:r>
              <a:rPr lang="en-US" dirty="0">
                <a:solidFill>
                  <a:srgbClr val="0070C0"/>
                </a:solidFill>
              </a:rPr>
              <a:t>.  </a:t>
            </a:r>
          </a:p>
          <a:p>
            <a:pPr marL="342900" indent="-342900">
              <a:buFont typeface="Arial" panose="020B0604020202020204" pitchFamily="34" charset="0"/>
              <a:buChar char="•"/>
            </a:pPr>
            <a:r>
              <a:rPr lang="en-US" dirty="0">
                <a:solidFill>
                  <a:srgbClr val="0070C0"/>
                </a:solidFill>
              </a:rPr>
              <a:t>Any submission </a:t>
            </a:r>
            <a:r>
              <a:rPr lang="en-US" b="1" dirty="0">
                <a:solidFill>
                  <a:srgbClr val="0070C0"/>
                </a:solidFill>
              </a:rPr>
              <a:t>not received by the deadline shall be rejected </a:t>
            </a:r>
            <a:r>
              <a:rPr lang="en-US" dirty="0">
                <a:solidFill>
                  <a:srgbClr val="0070C0"/>
                </a:solidFill>
              </a:rPr>
              <a:t>by the Authority as non-responsive. </a:t>
            </a:r>
          </a:p>
        </p:txBody>
      </p:sp>
      <p:sp>
        <p:nvSpPr>
          <p:cNvPr id="4" name="Slide Number Placeholder 3">
            <a:extLst>
              <a:ext uri="{FF2B5EF4-FFF2-40B4-BE49-F238E27FC236}">
                <a16:creationId xmlns:a16="http://schemas.microsoft.com/office/drawing/2014/main" id="{807FE994-C50E-CDD5-F0FD-8AA8C467BD3D}"/>
              </a:ext>
            </a:extLst>
          </p:cNvPr>
          <p:cNvSpPr>
            <a:spLocks noGrp="1"/>
          </p:cNvSpPr>
          <p:nvPr>
            <p:ph type="sldNum" sz="quarter" idx="4"/>
          </p:nvPr>
        </p:nvSpPr>
        <p:spPr/>
        <p:txBody>
          <a:bodyPr/>
          <a:lstStyle/>
          <a:p>
            <a:fld id="{379DC60E-C89D-364C-9458-B4772A51192D}" type="slidenum">
              <a:rPr lang="en-US" smtClean="0"/>
              <a:pPr/>
              <a:t>8</a:t>
            </a:fld>
            <a:endParaRPr lang="en-US" dirty="0"/>
          </a:p>
        </p:txBody>
      </p:sp>
      <p:sp>
        <p:nvSpPr>
          <p:cNvPr id="5" name="Title 4">
            <a:extLst>
              <a:ext uri="{FF2B5EF4-FFF2-40B4-BE49-F238E27FC236}">
                <a16:creationId xmlns:a16="http://schemas.microsoft.com/office/drawing/2014/main" id="{C2B2E399-F3D5-89FF-FB9E-51FB19D73259}"/>
              </a:ext>
            </a:extLst>
          </p:cNvPr>
          <p:cNvSpPr>
            <a:spLocks noGrp="1"/>
          </p:cNvSpPr>
          <p:nvPr>
            <p:ph type="title"/>
          </p:nvPr>
        </p:nvSpPr>
        <p:spPr/>
        <p:txBody>
          <a:bodyPr/>
          <a:lstStyle/>
          <a:p>
            <a:pPr algn="ctr"/>
            <a:r>
              <a:rPr lang="en-US" sz="3200" dirty="0"/>
              <a:t>SOLICITATION REQUIREMENTS</a:t>
            </a:r>
          </a:p>
        </p:txBody>
      </p:sp>
    </p:spTree>
    <p:extLst>
      <p:ext uri="{BB962C8B-B14F-4D97-AF65-F5344CB8AC3E}">
        <p14:creationId xmlns:p14="http://schemas.microsoft.com/office/powerpoint/2010/main" val="122442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99667-2DB7-B8CA-F18D-CDDB0D1D1447}"/>
              </a:ext>
            </a:extLst>
          </p:cNvPr>
          <p:cNvSpPr>
            <a:spLocks noGrp="1"/>
          </p:cNvSpPr>
          <p:nvPr>
            <p:ph type="body" sz="quarter" idx="12"/>
          </p:nvPr>
        </p:nvSpPr>
        <p:spPr>
          <a:xfrm>
            <a:off x="558800" y="1228724"/>
            <a:ext cx="11074400" cy="981076"/>
          </a:xfrm>
        </p:spPr>
        <p:txBody>
          <a:bodyPr/>
          <a:lstStyle/>
          <a:p>
            <a:r>
              <a:rPr lang="en-US" sz="2400" dirty="0">
                <a:solidFill>
                  <a:srgbClr val="0070C0"/>
                </a:solidFill>
              </a:rPr>
              <a:t>The </a:t>
            </a:r>
            <a:r>
              <a:rPr lang="en-US" sz="2400" i="0" u="none" strike="noStrike" baseline="0" dirty="0">
                <a:solidFill>
                  <a:srgbClr val="0070C0"/>
                </a:solidFill>
              </a:rPr>
              <a:t>qualified multidiscipline consulting firm or team shall demonstrate proven experience in providing </a:t>
            </a:r>
            <a:r>
              <a:rPr lang="en-US" sz="2400" b="1" i="0" u="none" strike="noStrike" baseline="0" dirty="0">
                <a:solidFill>
                  <a:srgbClr val="0070C0"/>
                </a:solidFill>
              </a:rPr>
              <a:t>professional services to achieve compliance with the Water Quality-based Effluent Limits for bacteria </a:t>
            </a:r>
            <a:r>
              <a:rPr lang="en-US" sz="2400" i="0" u="none" strike="noStrike" baseline="0" dirty="0">
                <a:solidFill>
                  <a:srgbClr val="0070C0"/>
                </a:solidFill>
              </a:rPr>
              <a:t>(Enterococcus and fecal coliform):  </a:t>
            </a:r>
          </a:p>
          <a:p>
            <a:endParaRPr lang="en-US" sz="2400" dirty="0">
              <a:solidFill>
                <a:srgbClr val="0070C0"/>
              </a:solidFill>
            </a:endParaRPr>
          </a:p>
          <a:p>
            <a:pPr marL="285750" indent="-285750">
              <a:buFont typeface="Arial" panose="020B0604020202020204" pitchFamily="34" charset="0"/>
              <a:buChar char="•"/>
            </a:pPr>
            <a:r>
              <a:rPr lang="en-US" sz="2400" dirty="0">
                <a:solidFill>
                  <a:srgbClr val="0070C0"/>
                </a:solidFill>
              </a:rPr>
              <a:t>S</a:t>
            </a:r>
            <a:r>
              <a:rPr lang="en-US" sz="2400" b="0" i="0" u="none" strike="noStrike" baseline="0" dirty="0">
                <a:solidFill>
                  <a:srgbClr val="0070C0"/>
                </a:solidFill>
              </a:rPr>
              <a:t>tormwater and sanitary sewer investigation plan development and implementation inclusive of </a:t>
            </a:r>
            <a:r>
              <a:rPr lang="en-US" sz="2400" b="1" i="0" u="none" strike="noStrike" baseline="0" dirty="0">
                <a:solidFill>
                  <a:srgbClr val="0070C0"/>
                </a:solidFill>
              </a:rPr>
              <a:t>illicit discharge detection and elimination and pathogen source tracking</a:t>
            </a:r>
            <a:r>
              <a:rPr lang="en-US" sz="2400" b="0" i="0" u="none" strike="noStrike" baseline="0" dirty="0">
                <a:solidFill>
                  <a:srgbClr val="0070C0"/>
                </a:solidFill>
              </a:rPr>
              <a:t>; and </a:t>
            </a:r>
          </a:p>
          <a:p>
            <a:pPr marL="285750" indent="-285750">
              <a:buFont typeface="Arial" panose="020B0604020202020204" pitchFamily="34" charset="0"/>
              <a:buChar char="•"/>
            </a:pPr>
            <a:r>
              <a:rPr lang="en-US" sz="2400" b="1" dirty="0">
                <a:solidFill>
                  <a:srgbClr val="0070C0"/>
                </a:solidFill>
              </a:rPr>
              <a:t>D</a:t>
            </a:r>
            <a:r>
              <a:rPr lang="en-US" sz="2400" b="1" i="0" u="none" strike="noStrike" baseline="0" dirty="0">
                <a:solidFill>
                  <a:srgbClr val="0070C0"/>
                </a:solidFill>
              </a:rPr>
              <a:t>esign, bid, and construction related services</a:t>
            </a:r>
            <a:r>
              <a:rPr lang="en-US" sz="2400" b="0" i="0" u="none" strike="noStrike" baseline="0" dirty="0">
                <a:solidFill>
                  <a:srgbClr val="0070C0"/>
                </a:solidFill>
              </a:rPr>
              <a:t>, including resident inspection. </a:t>
            </a:r>
          </a:p>
          <a:p>
            <a:pPr marL="285750" indent="-285750">
              <a:buFont typeface="Arial" panose="020B0604020202020204" pitchFamily="34" charset="0"/>
              <a:buChar char="•"/>
            </a:pPr>
            <a:r>
              <a:rPr lang="en-US" sz="2400" dirty="0">
                <a:solidFill>
                  <a:srgbClr val="0070C0"/>
                </a:solidFill>
              </a:rPr>
              <a:t>Delivering</a:t>
            </a:r>
            <a:r>
              <a:rPr lang="en-US" sz="2400" b="0" i="0" u="none" strike="noStrike" baseline="0" dirty="0">
                <a:solidFill>
                  <a:srgbClr val="0070C0"/>
                </a:solidFill>
              </a:rPr>
              <a:t> requisite services in a timely and effective manner per the </a:t>
            </a:r>
            <a:r>
              <a:rPr lang="en-US" sz="2400" b="1" i="0" u="none" strike="noStrike" baseline="0" dirty="0">
                <a:solidFill>
                  <a:srgbClr val="0070C0"/>
                </a:solidFill>
              </a:rPr>
              <a:t>regulatory-driven schedule.</a:t>
            </a:r>
            <a:endParaRPr lang="en-US" sz="2400" b="0" i="0" u="none" strike="noStrike" baseline="0" dirty="0">
              <a:solidFill>
                <a:srgbClr val="0070C0"/>
              </a:solidFill>
            </a:endParaRPr>
          </a:p>
          <a:p>
            <a:endParaRPr lang="en-US" sz="2400" dirty="0"/>
          </a:p>
        </p:txBody>
      </p:sp>
      <p:sp>
        <p:nvSpPr>
          <p:cNvPr id="4" name="Slide Number Placeholder 3">
            <a:extLst>
              <a:ext uri="{FF2B5EF4-FFF2-40B4-BE49-F238E27FC236}">
                <a16:creationId xmlns:a16="http://schemas.microsoft.com/office/drawing/2014/main" id="{8306826F-124A-99DC-496F-F49CC97DB7DB}"/>
              </a:ext>
            </a:extLst>
          </p:cNvPr>
          <p:cNvSpPr>
            <a:spLocks noGrp="1"/>
          </p:cNvSpPr>
          <p:nvPr>
            <p:ph type="sldNum" sz="quarter" idx="4"/>
          </p:nvPr>
        </p:nvSpPr>
        <p:spPr/>
        <p:txBody>
          <a:bodyPr/>
          <a:lstStyle/>
          <a:p>
            <a:fld id="{379DC60E-C89D-364C-9458-B4772A51192D}" type="slidenum">
              <a:rPr lang="en-US" smtClean="0"/>
              <a:pPr/>
              <a:t>9</a:t>
            </a:fld>
            <a:endParaRPr lang="en-US" dirty="0"/>
          </a:p>
        </p:txBody>
      </p:sp>
      <p:sp>
        <p:nvSpPr>
          <p:cNvPr id="5" name="Title 4">
            <a:extLst>
              <a:ext uri="{FF2B5EF4-FFF2-40B4-BE49-F238E27FC236}">
                <a16:creationId xmlns:a16="http://schemas.microsoft.com/office/drawing/2014/main" id="{225F640A-FC23-4DA6-A4C9-E73B60874BF2}"/>
              </a:ext>
            </a:extLst>
          </p:cNvPr>
          <p:cNvSpPr>
            <a:spLocks noGrp="1"/>
          </p:cNvSpPr>
          <p:nvPr>
            <p:ph type="title"/>
          </p:nvPr>
        </p:nvSpPr>
        <p:spPr>
          <a:xfrm>
            <a:off x="558802" y="314125"/>
            <a:ext cx="10869281" cy="694827"/>
          </a:xfrm>
        </p:spPr>
        <p:txBody>
          <a:bodyPr/>
          <a:lstStyle/>
          <a:p>
            <a:pPr algn="ctr"/>
            <a:r>
              <a:rPr lang="en-US" sz="3200" dirty="0">
                <a:cs typeface="Times New Roman" panose="02020603050405020304" pitchFamily="18" charset="0"/>
              </a:rPr>
              <a:t>SCOPE OF WORK</a:t>
            </a:r>
          </a:p>
        </p:txBody>
      </p:sp>
    </p:spTree>
    <p:extLst>
      <p:ext uri="{BB962C8B-B14F-4D97-AF65-F5344CB8AC3E}">
        <p14:creationId xmlns:p14="http://schemas.microsoft.com/office/powerpoint/2010/main" val="1735835328"/>
      </p:ext>
    </p:extLst>
  </p:cSld>
  <p:clrMapOvr>
    <a:masterClrMapping/>
  </p:clrMapOvr>
</p:sld>
</file>

<file path=ppt/theme/theme1.xml><?xml version="1.0" encoding="utf-8"?>
<a:theme xmlns:a="http://schemas.openxmlformats.org/drawingml/2006/main" name="Massport Wide Screen">
  <a:themeElements>
    <a:clrScheme name="Custom 1">
      <a:dk1>
        <a:srgbClr val="343433"/>
      </a:dk1>
      <a:lt1>
        <a:srgbClr val="FEFFFF"/>
      </a:lt1>
      <a:dk2>
        <a:srgbClr val="86A4D3"/>
      </a:dk2>
      <a:lt2>
        <a:srgbClr val="FEFFFF"/>
      </a:lt2>
      <a:accent1>
        <a:srgbClr val="006AB6"/>
      </a:accent1>
      <a:accent2>
        <a:srgbClr val="86A4D3"/>
      </a:accent2>
      <a:accent3>
        <a:srgbClr val="F0661D"/>
      </a:accent3>
      <a:accent4>
        <a:srgbClr val="E69F14"/>
      </a:accent4>
      <a:accent5>
        <a:srgbClr val="6FB243"/>
      </a:accent5>
      <a:accent6>
        <a:srgbClr val="009986"/>
      </a:accent6>
      <a:hlink>
        <a:srgbClr val="727B80"/>
      </a:hlink>
      <a:folHlink>
        <a:srgbClr val="727B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P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43eaf7b-7e0d-4076-a34d-1fc8cc20e5bb}" enabled="0" method="" siteId="{543eaf7b-7e0d-4076-a34d-1fc8cc20e5bb}" removed="1"/>
</clbl:labelList>
</file>

<file path=docProps/app.xml><?xml version="1.0" encoding="utf-8"?>
<Properties xmlns="http://schemas.openxmlformats.org/officeDocument/2006/extended-properties" xmlns:vt="http://schemas.openxmlformats.org/officeDocument/2006/docPropsVTypes">
  <Template/>
  <TotalTime>12530</TotalTime>
  <Words>2299</Words>
  <Application>Microsoft Office PowerPoint</Application>
  <PresentationFormat>Widescreen</PresentationFormat>
  <Paragraphs>193</Paragraphs>
  <Slides>28</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Arial Unicode MS</vt:lpstr>
      <vt:lpstr>Calibri</vt:lpstr>
      <vt:lpstr>Calibri Light</vt:lpstr>
      <vt:lpstr>Courier New</vt:lpstr>
      <vt:lpstr>Palatino Linotype</vt:lpstr>
      <vt:lpstr>Swis721 BT</vt:lpstr>
      <vt:lpstr>Times New Roman</vt:lpstr>
      <vt:lpstr>Wingdings</vt:lpstr>
      <vt:lpstr>Massport Wide Screen</vt:lpstr>
      <vt:lpstr>MPA</vt:lpstr>
      <vt:lpstr> MPA PROJECT NO. L1840 LOGAN NPDES PERMIT INFRASTRUCTURE PROGRAM NPDES PERMIT NO. MA0000787  LOGAN INTERNATIONAL AIRPORT  ONE HARBORSIDE DRIVE, 200S EAST BOSTON, MASSACHUSETTS  REQUEST FOR QUALIFICATIONS Consultant Briefing via Zoom </vt:lpstr>
      <vt:lpstr> MPA L1840 LOGAN NPDES PERMIT INFRASTRUCTURE PROGRAM   </vt:lpstr>
      <vt:lpstr> MPA L1840 LOGAN NPDES PERMIT INFRASTRUCTURE PROGRAM  NPDES PERMIT NO. MA0000787 </vt:lpstr>
      <vt:lpstr>Contract Information</vt:lpstr>
      <vt:lpstr>Logan Stormwater Drainage and Sewer Infrastructure</vt:lpstr>
      <vt:lpstr>PowerPoint Presentation</vt:lpstr>
      <vt:lpstr>CONSULTANT SHALL DEMONSTRATE EXPERIENCE IN NUMEROUS DISCIPLINES</vt:lpstr>
      <vt:lpstr>SOLICITATION REQUIREMENTS</vt:lpstr>
      <vt:lpstr>SCOPE OF WORK</vt:lpstr>
      <vt:lpstr>SCOPE OF WORK</vt:lpstr>
      <vt:lpstr>PowerPoint Presentation</vt:lpstr>
      <vt:lpstr>SCOPE OF WORK</vt:lpstr>
      <vt:lpstr>PowerPoint Presentation</vt:lpstr>
      <vt:lpstr>PowerPoint Presentation</vt:lpstr>
      <vt:lpstr>QUALIFICATIONS EVALUATION CRITERIA </vt:lpstr>
      <vt:lpstr>SUBMISSION REQUIREMENTS</vt:lpstr>
      <vt:lpstr>PowerPoint Presentation</vt:lpstr>
      <vt:lpstr>ELECTRONIC SUBMISSIONS ONLY DUE BY NOON ON THURSDAY, SEPTEMBER 12, 2024</vt:lpstr>
      <vt:lpstr>PowerPoint Presentation</vt:lpstr>
      <vt:lpstr>PowerPoint Presentation</vt:lpstr>
      <vt:lpstr>Q &amp; A Questions may be sent via email to CPBidQuestions@massport.com subject to the deadline of MONDAY, AUGUST 12, 2024 BY 5:00 PM   In the subject lines of your email, please reference the MPA Project Name and Number.   Questions and responses will be posted on Capital Bid Opportunities webpage of Massport http://www.massport.com/massport/business/bids-opportunities/capital-bids as an attachment to the original Legal Notice and on COMMBUYS (www.commbuys.com) in the listings for this project. </vt:lpstr>
      <vt:lpstr>PowerPoint Presentation</vt:lpstr>
      <vt:lpstr>PowerPoint Presentation</vt:lpstr>
      <vt:lpstr>MPA L1840 LOGAN NPDES PERMIT INFRASTRUCTURE PROGRAM Consultant Briefing – Bid Express Info</vt:lpstr>
      <vt:lpstr>MPA L1840 LOGAN NPDES PERMIT INFRASTRUCTURE PROGRAM  Consultant Briefing – Bid Express Info</vt:lpstr>
      <vt:lpstr>MPA L1840 LOGAN NPDES PERMIT INFRASTRUCTURE PROGRAM Consultant Briefing – Bid Express Info</vt:lpstr>
      <vt:lpstr>MPA L1840 LOGAN NPDES PERMIT INFRASTRUCTURE PROGRAM Consultant Briefing – Bid Express Info</vt:lpstr>
      <vt:lpstr>MPA L1840 LOGAN NPDES PERMIT INFRASTRUCTURE PROGRAM  Consultant Briefing – Bid Express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Baker, Samantha</cp:lastModifiedBy>
  <cp:revision>257</cp:revision>
  <cp:lastPrinted>2023-05-01T18:18:44Z</cp:lastPrinted>
  <dcterms:created xsi:type="dcterms:W3CDTF">2019-09-04T16:27:32Z</dcterms:created>
  <dcterms:modified xsi:type="dcterms:W3CDTF">2024-08-07T15:57:58Z</dcterms:modified>
</cp:coreProperties>
</file>